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20" r:id="rId2"/>
    <p:sldId id="518" r:id="rId3"/>
    <p:sldId id="364" r:id="rId4"/>
    <p:sldId id="303" r:id="rId5"/>
    <p:sldId id="299" r:id="rId6"/>
    <p:sldId id="517" r:id="rId7"/>
    <p:sldId id="495" r:id="rId8"/>
    <p:sldId id="496" r:id="rId9"/>
    <p:sldId id="510" r:id="rId10"/>
    <p:sldId id="392" r:id="rId11"/>
    <p:sldId id="521" r:id="rId12"/>
    <p:sldId id="378" r:id="rId13"/>
    <p:sldId id="393" r:id="rId14"/>
    <p:sldId id="509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33"/>
    <a:srgbClr val="CC9900"/>
    <a:srgbClr val="663300"/>
    <a:srgbClr val="FFFFCC"/>
    <a:srgbClr val="8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93825" autoAdjust="0"/>
  </p:normalViewPr>
  <p:slideViewPr>
    <p:cSldViewPr>
      <p:cViewPr varScale="1">
        <p:scale>
          <a:sx n="80" d="100"/>
          <a:sy n="80" d="100"/>
        </p:scale>
        <p:origin x="10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lain%20Lenoir\Mes%20documents\My%20Dropbox\Phtalates\Phtalates-SPME-Nem-AutresFi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Jouets!$E$27:$G$27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0.79753807074144856</c:v>
                  </c:pt>
                  <c:pt idx="2">
                    <c:v>2.0860236212030707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Jouets!$E$26:$G$26</c:f>
              <c:numCache>
                <c:formatCode>0.00</c:formatCode>
                <c:ptCount val="3"/>
                <c:pt idx="0">
                  <c:v>0</c:v>
                </c:pt>
                <c:pt idx="1">
                  <c:v>4.5301683808173534</c:v>
                </c:pt>
                <c:pt idx="2">
                  <c:v>9.2535255892637078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51456"/>
        <c:axId val="209642648"/>
      </c:barChart>
      <c:catAx>
        <c:axId val="20815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Jours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9642648"/>
        <c:crosses val="autoZero"/>
        <c:auto val="1"/>
        <c:lblAlgn val="ctr"/>
        <c:lblOffset val="100"/>
        <c:noMultiLvlLbl val="0"/>
      </c:catAx>
      <c:valAx>
        <c:axId val="209642648"/>
        <c:scaling>
          <c:orientation val="minMax"/>
          <c:max val="12"/>
        </c:scaling>
        <c:delete val="0"/>
        <c:axPos val="l"/>
        <c:numFmt formatCode="0" sourceLinked="0"/>
        <c:majorTickMark val="out"/>
        <c:minorTickMark val="none"/>
        <c:tickLblPos val="nextTo"/>
        <c:crossAx val="2081514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DAFEDC-F6FC-4A93-B608-849E8745D870}" type="datetimeFigureOut">
              <a:rPr lang="fr-FR"/>
              <a:pPr>
                <a:defRPr/>
              </a:pPr>
              <a:t>02/03/2018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D24783-B27B-4611-B3F7-41602CFED4C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7699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B933-16F1-4531-8E9C-937F33A77E3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22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F0E6-07B0-4394-99E7-B57DEC236B0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D789-2BE2-4BE2-8C0B-581B7671555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59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47D70-C998-4B94-995C-7B7CD9B5368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366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DBE14-8EC3-49A6-AF5E-23DEB5379F3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1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03548-8226-4D2D-A700-A70E6F8AF5B3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48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FE86-DB5D-4F45-8D35-C40BEBA2686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05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3EF0-846B-4BDF-9906-752F84C002AB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20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814C-302E-4C7E-A973-0D20212CBA00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89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8898-56AC-4AD6-A8A3-3C711490DB00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535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81390-468C-4902-AC37-C127803CE23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31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D210-944B-4A70-ADA7-77246A4346FA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256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4F2C-0CDE-48C9-8DFD-D082967B4B7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169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les styles du texte du masque</a:t>
            </a:r>
          </a:p>
          <a:p>
            <a:pPr lvl="1"/>
            <a:r>
              <a:rPr lang="en-GB" altLang="fr-FR" smtClean="0"/>
              <a:t>Deuxième niveau</a:t>
            </a:r>
          </a:p>
          <a:p>
            <a:pPr lvl="2"/>
            <a:r>
              <a:rPr lang="en-GB" altLang="fr-FR" smtClean="0"/>
              <a:t>Troisième niveau</a:t>
            </a:r>
          </a:p>
          <a:p>
            <a:pPr lvl="3"/>
            <a:r>
              <a:rPr lang="en-GB" altLang="fr-FR" smtClean="0"/>
              <a:t>Quatrième niveau</a:t>
            </a:r>
          </a:p>
          <a:p>
            <a:pPr lvl="4"/>
            <a:r>
              <a:rPr lang="en-GB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4DBB19-BF5E-4533-84BC-F54BEC2D6D34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2"/>
          <p:cNvSpPr/>
          <p:nvPr/>
        </p:nvSpPr>
        <p:spPr>
          <a:xfrm>
            <a:off x="2826632" y="3653046"/>
            <a:ext cx="114533" cy="129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" name="Picture 2" descr="http://www.editions-apogee.com/media/catalog/product/cache/2/image/9df78eab33525d08d6e5fb8d27136e95/p/e/perturbateurs-endo_couvhd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61" y="1488888"/>
            <a:ext cx="1707810" cy="2797511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86880"/>
            <a:ext cx="1214304" cy="149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ustomShape 3"/>
          <p:cNvSpPr/>
          <p:nvPr/>
        </p:nvSpPr>
        <p:spPr>
          <a:xfrm>
            <a:off x="2637233" y="3769710"/>
            <a:ext cx="3509929" cy="1339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7728" tIns="28864" rIns="57728" bIns="28864"/>
          <a:lstStyle/>
          <a:p>
            <a:pPr algn="just">
              <a:lnSpc>
                <a:spcPct val="100000"/>
              </a:lnSpc>
            </a:pPr>
            <a:r>
              <a:rPr lang="fr-FR" sz="1668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Conférence animée par </a:t>
            </a:r>
            <a:r>
              <a:rPr lang="fr-FR" sz="1668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Olivier KAH</a:t>
            </a:r>
            <a:r>
              <a:rPr lang="fr-FR" sz="1668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, directeur de recherches au CNRS, auteur du livre « </a:t>
            </a:r>
            <a:r>
              <a:rPr lang="fr-FR" sz="1668" i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Les perturbateurs endocriniens, ces produits qui en veulent à nos hormones</a:t>
            </a:r>
            <a:r>
              <a:rPr lang="fr-FR" sz="1668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 »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92197" y="5930533"/>
            <a:ext cx="4342000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668" dirty="0">
                <a:latin typeface="Calibri" pitchFamily="34" charset="0"/>
                <a:cs typeface="Calibri" pitchFamily="34" charset="0"/>
              </a:rPr>
              <a:t>Introduction d’</a:t>
            </a:r>
            <a:r>
              <a:rPr lang="fr-FR" sz="1668" b="1" dirty="0">
                <a:latin typeface="Calibri" pitchFamily="34" charset="0"/>
                <a:cs typeface="Calibri" pitchFamily="34" charset="0"/>
              </a:rPr>
              <a:t>Alain LENOIR </a:t>
            </a:r>
            <a:r>
              <a:rPr lang="fr-FR" sz="1668" dirty="0">
                <a:latin typeface="Calibri" pitchFamily="34" charset="0"/>
                <a:cs typeface="Calibri" pitchFamily="34" charset="0"/>
              </a:rPr>
              <a:t>sur l’effet de ces substances sur les fourmis</a:t>
            </a:r>
          </a:p>
        </p:txBody>
      </p:sp>
      <p:pic>
        <p:nvPicPr>
          <p:cNvPr id="2" name="Picture 4" descr="Résultat de recherche d'images pour &quot;logo agenda 21 sauvagnon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152" y="2111531"/>
            <a:ext cx="1455828" cy="2174868"/>
          </a:xfrm>
          <a:prstGeom prst="rect">
            <a:avLst/>
          </a:prstGeom>
          <a:noFill/>
        </p:spPr>
      </p:pic>
      <p:pic>
        <p:nvPicPr>
          <p:cNvPr id="3" name="Picture 6" descr="Résultat de recherche d'images pour &quot;affiche perturbateurs endocriniens&quot;"/>
          <p:cNvPicPr>
            <a:picLocks noChangeAspect="1" noChangeArrowheads="1"/>
          </p:cNvPicPr>
          <p:nvPr/>
        </p:nvPicPr>
        <p:blipFill>
          <a:blip r:embed="rId5" cstate="print"/>
          <a:srcRect b="6254"/>
          <a:stretch>
            <a:fillRect/>
          </a:stretch>
        </p:blipFill>
        <p:spPr bwMode="auto">
          <a:xfrm>
            <a:off x="3417476" y="199408"/>
            <a:ext cx="1570384" cy="927472"/>
          </a:xfrm>
          <a:prstGeom prst="rect">
            <a:avLst/>
          </a:prstGeom>
          <a:noFill/>
        </p:spPr>
      </p:pic>
      <p:grpSp>
        <p:nvGrpSpPr>
          <p:cNvPr id="19" name="Groupe 18"/>
          <p:cNvGrpSpPr/>
          <p:nvPr/>
        </p:nvGrpSpPr>
        <p:grpSpPr>
          <a:xfrm>
            <a:off x="7336676" y="6234386"/>
            <a:ext cx="1115972" cy="425881"/>
            <a:chOff x="3166888" y="9070510"/>
            <a:chExt cx="1739831" cy="663960"/>
          </a:xfrm>
        </p:grpSpPr>
        <p:pic>
          <p:nvPicPr>
            <p:cNvPr id="4" name="Picture 10" descr="Image associé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806352">
              <a:off x="3245765" y="9295593"/>
              <a:ext cx="360000" cy="517754"/>
            </a:xfrm>
            <a:prstGeom prst="rect">
              <a:avLst/>
            </a:prstGeom>
            <a:noFill/>
          </p:spPr>
        </p:pic>
        <p:pic>
          <p:nvPicPr>
            <p:cNvPr id="25" name="Picture 10" descr="Image associé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643062">
              <a:off x="3891778" y="8991633"/>
              <a:ext cx="360000" cy="517754"/>
            </a:xfrm>
            <a:prstGeom prst="rect">
              <a:avLst/>
            </a:prstGeom>
            <a:noFill/>
          </p:spPr>
        </p:pic>
        <p:pic>
          <p:nvPicPr>
            <p:cNvPr id="26" name="Picture 10" descr="Image associé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332815">
              <a:off x="4467842" y="9063640"/>
              <a:ext cx="360000" cy="517754"/>
            </a:xfrm>
            <a:prstGeom prst="rect">
              <a:avLst/>
            </a:prstGeom>
            <a:noFill/>
          </p:spPr>
        </p:pic>
      </p:grpSp>
      <p:grpSp>
        <p:nvGrpSpPr>
          <p:cNvPr id="28" name="Groupe 27"/>
          <p:cNvGrpSpPr/>
          <p:nvPr/>
        </p:nvGrpSpPr>
        <p:grpSpPr>
          <a:xfrm>
            <a:off x="2013979" y="1400373"/>
            <a:ext cx="4848967" cy="2217012"/>
            <a:chOff x="0" y="2471604"/>
            <a:chExt cx="7559675" cy="3456384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251326" y="2471604"/>
              <a:ext cx="6912767" cy="345638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TextShape 4"/>
            <p:cNvSpPr txBox="1"/>
            <p:nvPr/>
          </p:nvSpPr>
          <p:spPr>
            <a:xfrm>
              <a:off x="0" y="4409802"/>
              <a:ext cx="7559675" cy="1440160"/>
            </a:xfrm>
            <a:prstGeom prst="rect">
              <a:avLst/>
            </a:prstGeom>
            <a:noFill/>
            <a:ln>
              <a:noFill/>
            </a:ln>
          </p:spPr>
          <p:txBody>
            <a:bodyPr lIns="57728" tIns="28864" rIns="57728" bIns="28864"/>
            <a:lstStyle/>
            <a:p>
              <a:pPr algn="ctr">
                <a:lnSpc>
                  <a:spcPct val="100000"/>
                </a:lnSpc>
              </a:pPr>
              <a:r>
                <a:rPr lang="fr-FR" sz="2052" b="1" dirty="0">
                  <a:solidFill>
                    <a:schemeClr val="tx2">
                      <a:lumMod val="75000"/>
                    </a:schemeClr>
                  </a:solidFill>
                  <a:latin typeface="Calibri"/>
                  <a:ea typeface="DejaVu Sans"/>
                </a:rPr>
                <a:t>Vendredi 02 mars à 20h30</a:t>
              </a:r>
              <a:endParaRPr sz="2052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2052" b="1" dirty="0">
                  <a:solidFill>
                    <a:schemeClr val="tx2">
                      <a:lumMod val="75000"/>
                    </a:schemeClr>
                  </a:solidFill>
                  <a:latin typeface="Calibri"/>
                  <a:ea typeface="DejaVu Sans"/>
                </a:rPr>
                <a:t>Centre Festif de Sauvagnon</a:t>
              </a:r>
            </a:p>
            <a:p>
              <a:pPr algn="ctr">
                <a:lnSpc>
                  <a:spcPct val="100000"/>
                </a:lnSpc>
              </a:pPr>
              <a:r>
                <a:rPr lang="fr-FR" b="1" i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</a:rPr>
                <a:t>Entrée libre</a:t>
              </a:r>
              <a:endParaRPr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CustomShape 1"/>
            <p:cNvSpPr/>
            <p:nvPr/>
          </p:nvSpPr>
          <p:spPr>
            <a:xfrm>
              <a:off x="1" y="2609602"/>
              <a:ext cx="7559674" cy="1800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728" tIns="28864" rIns="57728" bIns="28864" anchor="b"/>
            <a:lstStyle/>
            <a:p>
              <a:pPr algn="ctr"/>
              <a:r>
                <a:rPr lang="fr-FR" sz="2566" b="1" dirty="0">
                  <a:solidFill>
                    <a:srgbClr val="FF0000"/>
                  </a:solidFill>
                  <a:latin typeface="Calibri" pitchFamily="34" charset="0"/>
                  <a:ea typeface="DejaVu Sans"/>
                  <a:cs typeface="Calibri" pitchFamily="34" charset="0"/>
                </a:rPr>
                <a:t>Les PERTURBATEURS ENDOCRINIENS,</a:t>
              </a:r>
            </a:p>
            <a:p>
              <a:pPr algn="ctr"/>
              <a:r>
                <a:rPr lang="fr-FR" sz="2566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des fourmis à l’homme</a:t>
              </a:r>
              <a:endParaRPr sz="2566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38" name="Picture 14" descr="Résultat de recherche d'images pour &quot;perturbateurs endocriniens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84717">
            <a:off x="304210" y="250238"/>
            <a:ext cx="1302240" cy="825811"/>
          </a:xfrm>
          <a:prstGeom prst="rect">
            <a:avLst/>
          </a:prstGeom>
          <a:noFill/>
        </p:spPr>
      </p:pic>
      <p:pic>
        <p:nvPicPr>
          <p:cNvPr id="1026" name="Picture 2" descr="C:\Users\L0284482\Downloads\Les-Echos-9nov17-perturbateurs-endocriniens-les-poisons-de-notre-quotidi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2771" y="243360"/>
            <a:ext cx="1154566" cy="615384"/>
          </a:xfrm>
          <a:prstGeom prst="rect">
            <a:avLst/>
          </a:prstGeom>
          <a:noFill/>
        </p:spPr>
      </p:pic>
      <p:pic>
        <p:nvPicPr>
          <p:cNvPr id="1027" name="Picture 3" descr="C:\Users\L0284482\Downloads\Phtalates-bouteill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76" y="257252"/>
            <a:ext cx="1064781" cy="86962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637233" y="5261480"/>
            <a:ext cx="4203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Dédicace du livre à l’issue de la conférence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1" y="4430953"/>
            <a:ext cx="1676985" cy="18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8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smtClean="0"/>
              <a:t>Effets des phtalates sur fourmis ?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248150"/>
          </a:xfrm>
        </p:spPr>
        <p:txBody>
          <a:bodyPr/>
          <a:lstStyle/>
          <a:p>
            <a:r>
              <a:rPr lang="fr-FR" altLang="fr-FR" dirty="0" smtClean="0"/>
              <a:t>Perception : évitent aliments avec phtalate</a:t>
            </a:r>
          </a:p>
          <a:p>
            <a:r>
              <a:rPr lang="fr-FR" altLang="fr-FR" dirty="0" smtClean="0"/>
              <a:t>Ponte des reines ralentie</a:t>
            </a:r>
          </a:p>
          <a:p>
            <a:r>
              <a:rPr lang="fr-FR" altLang="fr-FR" dirty="0" smtClean="0"/>
              <a:t>Immunité stimulée</a:t>
            </a:r>
          </a:p>
          <a:p>
            <a:r>
              <a:rPr lang="fr-FR" altLang="fr-FR" dirty="0" smtClean="0"/>
              <a:t>Effets à long terme ?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Données à venir sur vers marins plages du nord envahies par plastiques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76863" cy="59766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71800" y="231031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Livre d’Olivier </a:t>
            </a:r>
            <a:r>
              <a:rPr lang="fr-FR" sz="2400" dirty="0" err="1"/>
              <a:t>K</a:t>
            </a:r>
            <a:r>
              <a:rPr lang="fr-FR" sz="2400" dirty="0" err="1" smtClean="0"/>
              <a:t>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28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4500563" y="981075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err="1"/>
              <a:t>Enorme</a:t>
            </a:r>
            <a:r>
              <a:rPr lang="fr-FR" altLang="fr-FR" sz="2400" dirty="0"/>
              <a:t> pic de phtalate</a:t>
            </a:r>
          </a:p>
        </p:txBody>
      </p:sp>
      <p:pic>
        <p:nvPicPr>
          <p:cNvPr id="52228" name="Picture 9" descr="20130322_143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62038"/>
            <a:ext cx="30241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20130322_143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341688"/>
            <a:ext cx="30210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 3" descr="DOT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3696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146175" y="198438"/>
            <a:ext cx="7067550" cy="706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200" kern="0" dirty="0" smtClean="0">
                <a:solidFill>
                  <a:srgbClr val="C00000"/>
                </a:solidFill>
              </a:rPr>
              <a:t>Des canards et des fourmis</a:t>
            </a:r>
            <a:endParaRPr lang="en-US" sz="3200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1979613" y="0"/>
            <a:ext cx="4464050" cy="1143000"/>
          </a:xfrm>
        </p:spPr>
        <p:txBody>
          <a:bodyPr/>
          <a:lstStyle/>
          <a:p>
            <a:r>
              <a:rPr lang="fr-FR" altLang="fr-FR" sz="2800" smtClean="0"/>
              <a:t>Fourmis avec canards</a:t>
            </a:r>
          </a:p>
        </p:txBody>
      </p:sp>
      <p:graphicFrame>
        <p:nvGraphicFramePr>
          <p:cNvPr id="3" name="Graphique 2"/>
          <p:cNvGraphicFramePr/>
          <p:nvPr/>
        </p:nvGraphicFramePr>
        <p:xfrm>
          <a:off x="899592" y="1484784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2" name="ZoneTexte 3"/>
          <p:cNvSpPr txBox="1">
            <a:spLocks noChangeArrowheads="1"/>
          </p:cNvSpPr>
          <p:nvPr/>
        </p:nvSpPr>
        <p:spPr bwMode="auto">
          <a:xfrm>
            <a:off x="123825" y="908050"/>
            <a:ext cx="273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Quantité DEHTP ng/Fi</a:t>
            </a:r>
          </a:p>
        </p:txBody>
      </p:sp>
      <p:pic>
        <p:nvPicPr>
          <p:cNvPr id="53253" name="Picture 9" descr="20130322_143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ata\Diapos\Pollution\Bébé-cana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28082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24003" y="18864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Canard garanti sans phtalates (vérifié)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843808" y="21851"/>
            <a:ext cx="4214217" cy="18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4000" kern="0" dirty="0" smtClean="0">
                <a:solidFill>
                  <a:srgbClr val="0000CC"/>
                </a:solidFill>
              </a:rPr>
              <a:t>Les fourmis et les phtalates</a:t>
            </a:r>
          </a:p>
        </p:txBody>
      </p:sp>
      <p:pic>
        <p:nvPicPr>
          <p:cNvPr id="5" name="Picture 7" descr="ord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2431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0050" y="2031454"/>
            <a:ext cx="6092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Alain Lenoir, Professeur émérite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Institut de Recherche sur la Biologie de l’Insecte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FF0000"/>
                </a:solidFill>
              </a:rPr>
              <a:t>Université de Tours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0"/>
            <a:ext cx="1299430" cy="150807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3239893"/>
            <a:ext cx="3970819" cy="3484757"/>
            <a:chOff x="0" y="3239893"/>
            <a:chExt cx="3970819" cy="3484757"/>
          </a:xfrm>
        </p:grpSpPr>
        <p:pic>
          <p:nvPicPr>
            <p:cNvPr id="9" name="Image 410" descr="Formica sp - Porté 48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" b="12398"/>
            <a:stretch>
              <a:fillRect/>
            </a:stretch>
          </p:blipFill>
          <p:spPr bwMode="auto">
            <a:xfrm>
              <a:off x="729144" y="3963932"/>
              <a:ext cx="324167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29144" y="6447651"/>
              <a:ext cx="17239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dirty="0"/>
                <a:t>Photo Thibaud </a:t>
              </a:r>
              <a:r>
                <a:rPr lang="fr-FR" altLang="fr-FR" sz="1200" dirty="0" err="1"/>
                <a:t>Monnin</a:t>
              </a:r>
              <a:endParaRPr lang="fr-FR" altLang="fr-FR" sz="1200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8" y="3254518"/>
              <a:ext cx="1686700" cy="137351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0" y="3239893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Phtalates</a:t>
              </a:r>
              <a:endParaRPr lang="en-US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" y="27480"/>
            <a:ext cx="1641632" cy="11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b="1" smtClean="0">
                <a:solidFill>
                  <a:srgbClr val="990033"/>
                </a:solidFill>
              </a:rPr>
              <a:t>Mes recherches sur les fourmis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71" y="2075265"/>
            <a:ext cx="8229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800" dirty="0" smtClean="0"/>
              <a:t>Reconnaissance avec substances cuticulaires :</a:t>
            </a:r>
          </a:p>
        </p:txBody>
      </p:sp>
      <p:grpSp>
        <p:nvGrpSpPr>
          <p:cNvPr id="28676" name="Group 35"/>
          <p:cNvGrpSpPr>
            <a:grpSpLocks/>
          </p:cNvGrpSpPr>
          <p:nvPr/>
        </p:nvGrpSpPr>
        <p:grpSpPr bwMode="auto">
          <a:xfrm>
            <a:off x="1403648" y="2708920"/>
            <a:ext cx="6336704" cy="3384376"/>
            <a:chOff x="0" y="1389"/>
            <a:chExt cx="3270" cy="1767"/>
          </a:xfrm>
        </p:grpSpPr>
        <p:pic>
          <p:nvPicPr>
            <p:cNvPr id="28678" name="Picture 32" descr="Bar-code-Passer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"/>
              <a:ext cx="3270" cy="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34"/>
            <p:cNvSpPr txBox="1">
              <a:spLocks noChangeArrowheads="1"/>
            </p:cNvSpPr>
            <p:nvPr/>
          </p:nvSpPr>
          <p:spPr bwMode="auto">
            <a:xfrm>
              <a:off x="1383" y="2750"/>
              <a:ext cx="7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/>
                <a:t>Passera Aron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7" descr="Chromato-appar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-171450"/>
            <a:ext cx="5330825" cy="7029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604838" y="3573463"/>
            <a:ext cx="2890837" cy="1871662"/>
          </a:xfrm>
        </p:spPr>
        <p:txBody>
          <a:bodyPr/>
          <a:lstStyle/>
          <a:p>
            <a:pPr eaLnBrk="1" hangingPunct="1"/>
            <a:r>
              <a:rPr lang="fr-FR" altLang="fr-FR" sz="2400" b="1" dirty="0" smtClean="0">
                <a:solidFill>
                  <a:srgbClr val="0000CC"/>
                </a:solidFill>
              </a:rPr>
              <a:t>Chromatographie en phase gazeuse +</a:t>
            </a:r>
            <a:br>
              <a:rPr lang="fr-FR" altLang="fr-FR" sz="2400" b="1" dirty="0" smtClean="0">
                <a:solidFill>
                  <a:srgbClr val="0000CC"/>
                </a:solidFill>
              </a:rPr>
            </a:br>
            <a:r>
              <a:rPr lang="fr-FR" altLang="fr-FR" sz="2400" b="1" dirty="0" smtClean="0">
                <a:solidFill>
                  <a:srgbClr val="0000CC"/>
                </a:solidFill>
              </a:rPr>
              <a:t>spectrométrie de masse </a:t>
            </a:r>
          </a:p>
        </p:txBody>
      </p:sp>
      <p:pic>
        <p:nvPicPr>
          <p:cNvPr id="30724" name="Picture 33" descr="Fi-tube-ess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49275"/>
            <a:ext cx="24558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634" y="836712"/>
            <a:ext cx="9144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C25:1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971550" y="37163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C25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343774" y="3798009"/>
            <a:ext cx="2323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FF0000"/>
                </a:solidFill>
              </a:rPr>
              <a:t>Phtalate DEHP</a:t>
            </a:r>
            <a:endParaRPr lang="fr-FR" altLang="fr-FR" sz="2400" b="1" dirty="0">
              <a:solidFill>
                <a:srgbClr val="FF0000"/>
              </a:solidFill>
            </a:endParaRPr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 flipH="1">
            <a:off x="1574800" y="4259673"/>
            <a:ext cx="1052983" cy="9965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103438" y="48895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3C25</a:t>
            </a:r>
          </a:p>
        </p:txBody>
      </p:sp>
      <p:sp>
        <p:nvSpPr>
          <p:cNvPr id="3380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993072" y="2573338"/>
            <a:ext cx="5576824" cy="114300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0000CC"/>
                </a:solidFill>
              </a:rPr>
              <a:t>Pollutions dans les </a:t>
            </a:r>
            <a:r>
              <a:rPr lang="fr-FR" altLang="fr-FR" sz="2800" b="1" dirty="0" err="1" smtClean="0">
                <a:solidFill>
                  <a:srgbClr val="0000CC"/>
                </a:solidFill>
              </a:rPr>
              <a:t>chromatos</a:t>
            </a:r>
            <a:r>
              <a:rPr lang="fr-FR" altLang="fr-FR" sz="2800" b="1" dirty="0" smtClean="0">
                <a:solidFill>
                  <a:srgbClr val="0000CC"/>
                </a:solidFill>
              </a:rPr>
              <a:t>…</a:t>
            </a:r>
          </a:p>
        </p:txBody>
      </p:sp>
      <p:pic>
        <p:nvPicPr>
          <p:cNvPr id="33801" name="Image 13" descr="MyrRub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16113"/>
            <a:ext cx="31908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131840" y="4321751"/>
            <a:ext cx="3967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GB" altLang="fr-FR" dirty="0" err="1" smtClean="0">
                <a:solidFill>
                  <a:srgbClr val="FF0000"/>
                </a:solidFill>
              </a:rPr>
              <a:t>Plastifiants</a:t>
            </a:r>
            <a:r>
              <a:rPr lang="en-GB" altLang="fr-FR" dirty="0" smtClean="0">
                <a:solidFill>
                  <a:srgbClr val="FF0000"/>
                </a:solidFill>
              </a:rPr>
              <a:t> </a:t>
            </a:r>
            <a:r>
              <a:rPr lang="en-GB" altLang="fr-FR" dirty="0">
                <a:solidFill>
                  <a:srgbClr val="FF0000"/>
                </a:solidFill>
              </a:rPr>
              <a:t>= </a:t>
            </a:r>
          </a:p>
          <a:p>
            <a:pPr eaLnBrk="1" hangingPunct="1"/>
            <a:r>
              <a:rPr lang="en-GB" altLang="fr-FR" dirty="0" err="1">
                <a:solidFill>
                  <a:srgbClr val="FF0000"/>
                </a:solidFill>
              </a:rPr>
              <a:t>assouplir</a:t>
            </a:r>
            <a:r>
              <a:rPr lang="en-GB" altLang="fr-FR" dirty="0">
                <a:solidFill>
                  <a:srgbClr val="FF0000"/>
                </a:solidFill>
              </a:rPr>
              <a:t> le </a:t>
            </a:r>
            <a:r>
              <a:rPr lang="en-GB" altLang="fr-FR" dirty="0" err="1">
                <a:solidFill>
                  <a:srgbClr val="FF0000"/>
                </a:solidFill>
              </a:rPr>
              <a:t>plastique</a:t>
            </a:r>
            <a:r>
              <a:rPr lang="en-GB" altLang="fr-FR" dirty="0">
                <a:solidFill>
                  <a:srgbClr val="FF0000"/>
                </a:solidFill>
              </a:rPr>
              <a:t> (</a:t>
            </a:r>
            <a:r>
              <a:rPr lang="en-GB" altLang="fr-FR" dirty="0" err="1">
                <a:solidFill>
                  <a:srgbClr val="FF0000"/>
                </a:solidFill>
              </a:rPr>
              <a:t>exemple</a:t>
            </a:r>
            <a:r>
              <a:rPr lang="en-GB" altLang="fr-FR" dirty="0">
                <a:solidFill>
                  <a:srgbClr val="FF0000"/>
                </a:solidFill>
              </a:rPr>
              <a:t> PVC</a:t>
            </a:r>
            <a:r>
              <a:rPr lang="en-GB" altLang="fr-FR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endParaRPr lang="en-GB" alt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altLang="fr-FR" b="1" dirty="0" smtClean="0">
                <a:solidFill>
                  <a:schemeClr val="hlink"/>
                </a:solidFill>
              </a:rPr>
              <a:t>1mg </a:t>
            </a:r>
            <a:r>
              <a:rPr lang="fr-FR" altLang="fr-FR" b="1" dirty="0">
                <a:solidFill>
                  <a:schemeClr val="hlink"/>
                </a:solidFill>
              </a:rPr>
              <a:t>/ kg</a:t>
            </a:r>
          </a:p>
          <a:p>
            <a:pPr eaLnBrk="1" hangingPunct="1"/>
            <a:endParaRPr lang="fr-FR" altLang="fr-FR" dirty="0">
              <a:solidFill>
                <a:srgbClr val="FF0000"/>
              </a:solidFill>
            </a:endParaRPr>
          </a:p>
        </p:txBody>
      </p:sp>
      <p:pic>
        <p:nvPicPr>
          <p:cNvPr id="11" name="Image 3" descr="Heptacosa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7" y="233215"/>
            <a:ext cx="66675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008063" y="26049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2400" kern="0" dirty="0" smtClean="0"/>
              <a:t>Hydrocarbure 25 carbones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5652120" y="6344704"/>
            <a:ext cx="3658323" cy="535181"/>
          </a:xfrm>
        </p:spPr>
        <p:txBody>
          <a:bodyPr/>
          <a:lstStyle/>
          <a:p>
            <a:r>
              <a:rPr lang="fr-FR" altLang="fr-FR" sz="2000" dirty="0" smtClean="0"/>
              <a:t>Le Figaro 4 janvier 2013</a:t>
            </a:r>
          </a:p>
        </p:txBody>
      </p:sp>
      <p:pic>
        <p:nvPicPr>
          <p:cNvPr id="4" name="Image 2" descr="Figaro-4janv13-fourmis-phtalates-ti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84394"/>
            <a:ext cx="561662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667250" cy="50863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30017" y="620688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même en plein forêt tropicale en Guyane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548680"/>
            <a:ext cx="8863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France 5 </a:t>
            </a:r>
          </a:p>
          <a:p>
            <a:r>
              <a:rPr lang="fr-FR" sz="2400" dirty="0" smtClean="0"/>
              <a:t>Allodocteurs.fr</a:t>
            </a:r>
            <a:r>
              <a:rPr lang="fr-FR" sz="2400" dirty="0"/>
              <a:t>, 16 février </a:t>
            </a:r>
            <a:r>
              <a:rPr lang="fr-FR" sz="2400" dirty="0" smtClean="0"/>
              <a:t>2017 : Les perturbateurs endocriniens</a:t>
            </a:r>
          </a:p>
          <a:p>
            <a:r>
              <a:rPr lang="fr-FR" sz="2400" dirty="0" smtClean="0"/>
              <a:t>Pollution </a:t>
            </a:r>
            <a:r>
              <a:rPr lang="fr-FR" sz="2400" dirty="0"/>
              <a:t>aux phtalates : </a:t>
            </a:r>
            <a:r>
              <a:rPr lang="fr-FR" sz="2400" dirty="0" smtClean="0"/>
              <a:t>les </a:t>
            </a:r>
            <a:r>
              <a:rPr lang="fr-FR" sz="2400" dirty="0"/>
              <a:t>réserves </a:t>
            </a:r>
            <a:r>
              <a:rPr lang="fr-FR" sz="2400" dirty="0" smtClean="0"/>
              <a:t>naturelles </a:t>
            </a:r>
          </a:p>
          <a:p>
            <a:r>
              <a:rPr lang="fr-FR" sz="2400" dirty="0" smtClean="0"/>
              <a:t>ne </a:t>
            </a:r>
            <a:r>
              <a:rPr lang="fr-FR" sz="2400" dirty="0"/>
              <a:t>sont pas </a:t>
            </a:r>
            <a:r>
              <a:rPr lang="fr-FR" sz="2400" dirty="0" smtClean="0"/>
              <a:t>épargnées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38008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5" y="1700808"/>
            <a:ext cx="9130723" cy="460851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653" y="332656"/>
            <a:ext cx="25926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3600" kern="0" smtClean="0">
                <a:solidFill>
                  <a:srgbClr val="0000CC"/>
                </a:solidFill>
              </a:rPr>
              <a:t>Origine ?</a:t>
            </a:r>
            <a:endParaRPr lang="fr-FR" altLang="fr-FR" sz="3600" kern="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219</Words>
  <Application>Microsoft Office PowerPoint</Application>
  <PresentationFormat>Affichage à l'écran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DejaVu Sans</vt:lpstr>
      <vt:lpstr>Modèle par défaut</vt:lpstr>
      <vt:lpstr>Présentation PowerPoint</vt:lpstr>
      <vt:lpstr>Présentation PowerPoint</vt:lpstr>
      <vt:lpstr>Mes recherches sur les fourmis</vt:lpstr>
      <vt:lpstr>Chromatographie en phase gazeuse + spectrométrie de masse </vt:lpstr>
      <vt:lpstr>Pollutions dans les chromatos…</vt:lpstr>
      <vt:lpstr>Le Figaro 4 janvier 2013</vt:lpstr>
      <vt:lpstr>Présentation PowerPoint</vt:lpstr>
      <vt:lpstr>Présentation PowerPoint</vt:lpstr>
      <vt:lpstr>Présentation PowerPoint</vt:lpstr>
      <vt:lpstr>Effets des phtalates sur fourmis ?</vt:lpstr>
      <vt:lpstr>Présentation PowerPoint</vt:lpstr>
      <vt:lpstr>Présentation PowerPoint</vt:lpstr>
      <vt:lpstr>Fourmis avec canards</vt:lpstr>
      <vt:lpstr>Présentation PowerPoint</vt:lpstr>
    </vt:vector>
  </TitlesOfParts>
  <Company>IRBI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A. Lenoir</dc:creator>
  <cp:lastModifiedBy>Lenoir</cp:lastModifiedBy>
  <cp:revision>736</cp:revision>
  <cp:lastPrinted>2015-04-03T13:02:18Z</cp:lastPrinted>
  <dcterms:created xsi:type="dcterms:W3CDTF">2008-02-05T14:16:06Z</dcterms:created>
  <dcterms:modified xsi:type="dcterms:W3CDTF">2018-03-02T14:30:05Z</dcterms:modified>
</cp:coreProperties>
</file>