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58" r:id="rId5"/>
    <p:sldId id="277" r:id="rId6"/>
    <p:sldId id="278" r:id="rId7"/>
    <p:sldId id="263" r:id="rId8"/>
    <p:sldId id="257" r:id="rId9"/>
    <p:sldId id="262" r:id="rId10"/>
    <p:sldId id="265" r:id="rId11"/>
    <p:sldId id="266" r:id="rId12"/>
    <p:sldId id="279" r:id="rId13"/>
    <p:sldId id="269" r:id="rId14"/>
    <p:sldId id="271" r:id="rId15"/>
    <p:sldId id="260" r:id="rId16"/>
    <p:sldId id="264" r:id="rId17"/>
    <p:sldId id="267" r:id="rId18"/>
    <p:sldId id="259" r:id="rId19"/>
    <p:sldId id="283" r:id="rId20"/>
    <p:sldId id="270" r:id="rId21"/>
    <p:sldId id="273" r:id="rId22"/>
    <p:sldId id="280" r:id="rId23"/>
    <p:sldId id="261" r:id="rId24"/>
    <p:sldId id="281" r:id="rId25"/>
    <p:sldId id="282" r:id="rId26"/>
    <p:sldId id="284" r:id="rId27"/>
    <p:sldId id="272" r:id="rId28"/>
    <p:sldId id="275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9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1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9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763B-298F-4FB5-9A4E-7A4F9AC126D0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D7E8-EF47-4371-98F2-598D93B136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9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://www.creaf.uab.es/xeg/lasiu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6.jpeg"/><Relationship Id="rId7" Type="http://schemas.openxmlformats.org/officeDocument/2006/relationships/image" Target="../media/image6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8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0091" y="374072"/>
            <a:ext cx="9144000" cy="995363"/>
          </a:xfrm>
        </p:spPr>
        <p:txBody>
          <a:bodyPr/>
          <a:lstStyle/>
          <a:p>
            <a:r>
              <a:rPr lang="fr-FR" dirty="0" smtClean="0"/>
              <a:t>Fourmis invasives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8" y="1891147"/>
            <a:ext cx="10905472" cy="389659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6718" y="6124783"/>
            <a:ext cx="7218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Des fourmis adeptes de la mondialisation </a:t>
            </a:r>
            <a:r>
              <a:rPr lang="fr-FR" sz="2400" dirty="0" smtClean="0"/>
              <a:t>(Passera 2006)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6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1700211"/>
            <a:ext cx="3340495" cy="247927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6913" y="266474"/>
            <a:ext cx="522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Anoplolepis gracilipes </a:t>
            </a:r>
            <a:r>
              <a:rPr lang="fr-FR" sz="2400" dirty="0" smtClean="0"/>
              <a:t>Fourmi folle jaune</a:t>
            </a:r>
            <a:endParaRPr lang="en-US" sz="2400" dirty="0"/>
          </a:p>
          <a:p>
            <a:pPr algn="ctr"/>
            <a:r>
              <a:rPr lang="fr-FR" sz="2400" i="1" dirty="0" err="1"/>
              <a:t>yellow</a:t>
            </a:r>
            <a:r>
              <a:rPr lang="fr-FR" sz="2400" i="1" dirty="0"/>
              <a:t> </a:t>
            </a:r>
            <a:r>
              <a:rPr lang="fr-FR" sz="2400" i="1" dirty="0" err="1"/>
              <a:t>crazy</a:t>
            </a:r>
            <a:r>
              <a:rPr lang="fr-FR" sz="2400" i="1" dirty="0"/>
              <a:t> </a:t>
            </a:r>
            <a:r>
              <a:rPr lang="fr-FR" sz="2400" i="1" dirty="0" err="1" smtClean="0"/>
              <a:t>ant</a:t>
            </a:r>
            <a:r>
              <a:rPr lang="fr-FR" sz="2400" i="1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Plagiolepidini</a:t>
            </a:r>
            <a:r>
              <a:rPr lang="fr-FR" sz="2400" dirty="0" smtClean="0"/>
              <a:t>)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69" y="1636309"/>
            <a:ext cx="3810000" cy="2543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35" y="4271530"/>
            <a:ext cx="2555800" cy="25864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50" y="3144547"/>
            <a:ext cx="2287732" cy="1715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48" y="730685"/>
            <a:ext cx="2995338" cy="22465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6" y="57148"/>
            <a:ext cx="2190750" cy="16430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50" y="5031798"/>
            <a:ext cx="2434936" cy="18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591541" y="966354"/>
            <a:ext cx="9486900" cy="5185063"/>
            <a:chOff x="1425286" y="467591"/>
            <a:chExt cx="9486900" cy="518506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286" y="1080654"/>
              <a:ext cx="9486900" cy="457200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335481" y="467591"/>
              <a:ext cx="4385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Anoplolepis gracilipes </a:t>
              </a:r>
              <a:r>
                <a:rPr lang="fr-FR" sz="2000" dirty="0" smtClean="0"/>
                <a:t>Fourmi folle jaune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53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7264" y="2702603"/>
            <a:ext cx="10535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Pattes </a:t>
            </a:r>
            <a:r>
              <a:rPr lang="fr-FR" sz="2000" dirty="0"/>
              <a:t>très longues et grêles, qui fait des mouvements désordonnés. </a:t>
            </a:r>
            <a:r>
              <a:rPr lang="fr-FR" sz="2000" dirty="0" smtClean="0"/>
              <a:t>Grandes </a:t>
            </a:r>
            <a:r>
              <a:rPr lang="fr-FR" sz="2000" dirty="0"/>
              <a:t>antennes et grands yeux</a:t>
            </a:r>
            <a:endParaRPr lang="fr-FR" sz="2000" dirty="0" smtClean="0"/>
          </a:p>
          <a:p>
            <a:r>
              <a:rPr lang="fr-FR" sz="2000" dirty="0" smtClean="0"/>
              <a:t>Origine </a:t>
            </a:r>
            <a:r>
              <a:rPr lang="fr-FR" sz="2000" dirty="0"/>
              <a:t>Afrique et Asie, invasive Australie, Pacifique (Nouvelle-Calédonie, Hawaï, Galápagos, Polynésie française), </a:t>
            </a:r>
            <a:endParaRPr lang="fr-FR" sz="2000" dirty="0" smtClean="0"/>
          </a:p>
          <a:p>
            <a:r>
              <a:rPr lang="fr-FR" sz="2000" dirty="0" smtClean="0"/>
              <a:t>océan </a:t>
            </a:r>
            <a:r>
              <a:rPr lang="fr-FR" sz="2000" dirty="0"/>
              <a:t>indien (Seychelles, île Christmas, La Réunion</a:t>
            </a:r>
            <a:r>
              <a:rPr lang="fr-FR" sz="2000" dirty="0" smtClean="0"/>
              <a:t>).</a:t>
            </a:r>
          </a:p>
          <a:p>
            <a:r>
              <a:rPr lang="fr-FR" sz="2000" dirty="0" smtClean="0"/>
              <a:t>Célèbre </a:t>
            </a:r>
            <a:r>
              <a:rPr lang="fr-FR" sz="2000" dirty="0"/>
              <a:t>pour avoir </a:t>
            </a:r>
            <a:r>
              <a:rPr lang="fr-FR" sz="2000" dirty="0" smtClean="0"/>
              <a:t>détruit des millions de crabes rouges dans l’île de Christmas</a:t>
            </a:r>
          </a:p>
          <a:p>
            <a:r>
              <a:rPr lang="fr-FR" sz="2000" dirty="0" smtClean="0"/>
              <a:t> </a:t>
            </a:r>
            <a:r>
              <a:rPr lang="fr-FR" sz="2000" dirty="0"/>
              <a:t>(au Nord-Ouest de l'Australie et au Sud-Ouest de Java) pendant leurs migrations annuelles.</a:t>
            </a:r>
            <a:endParaRPr lang="en-US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7" y="280555"/>
            <a:ext cx="2619375" cy="17430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55158" y="409872"/>
            <a:ext cx="52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Anoplolepis gracilipes </a:t>
            </a:r>
            <a:r>
              <a:rPr lang="fr-FR" sz="2400" dirty="0" smtClean="0"/>
              <a:t>Fourmi folle jaune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6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1" y="1455973"/>
            <a:ext cx="2628900" cy="1743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1294047"/>
            <a:ext cx="2228850" cy="2047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92582" y="182604"/>
            <a:ext cx="57950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Paratrechina </a:t>
            </a:r>
            <a:r>
              <a:rPr lang="fr-FR" sz="2800" i="1" dirty="0" err="1" smtClean="0"/>
              <a:t>longicornis</a:t>
            </a:r>
            <a:r>
              <a:rPr lang="fr-FR" sz="2800" i="1" dirty="0" smtClean="0"/>
              <a:t> </a:t>
            </a:r>
            <a:r>
              <a:rPr lang="fr-FR" sz="2800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Plagiolepidini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Fourmi folle noire, </a:t>
            </a:r>
            <a:r>
              <a:rPr lang="fr-FR" sz="2400" i="1" dirty="0" err="1" smtClean="0"/>
              <a:t>longhorn</a:t>
            </a:r>
            <a:r>
              <a:rPr lang="fr-FR" sz="2400" i="1" dirty="0" smtClean="0"/>
              <a:t> (black) </a:t>
            </a:r>
            <a:r>
              <a:rPr lang="fr-FR" sz="2400" i="1" dirty="0" err="1" smtClean="0"/>
              <a:t>crazy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ant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43800" y="3819590"/>
            <a:ext cx="44566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plus dispersée avec </a:t>
            </a:r>
            <a:r>
              <a:rPr lang="fr-FR" i="1" dirty="0" smtClean="0"/>
              <a:t>M </a:t>
            </a:r>
            <a:r>
              <a:rPr lang="fr-FR" i="1" dirty="0" err="1" smtClean="0"/>
              <a:t>pharaonis</a:t>
            </a:r>
            <a:r>
              <a:rPr lang="fr-FR" dirty="0" smtClean="0"/>
              <a:t>, </a:t>
            </a:r>
          </a:p>
          <a:p>
            <a:r>
              <a:rPr lang="fr-FR" dirty="0" smtClean="0"/>
              <a:t>Surtout tropicale, </a:t>
            </a:r>
            <a:br>
              <a:rPr lang="fr-FR" dirty="0" smtClean="0"/>
            </a:br>
            <a:r>
              <a:rPr lang="fr-FR" dirty="0" smtClean="0"/>
              <a:t>jusqu’en </a:t>
            </a:r>
            <a:r>
              <a:rPr lang="fr-FR" dirty="0"/>
              <a:t>E</a:t>
            </a:r>
            <a:r>
              <a:rPr lang="fr-FR" dirty="0" smtClean="0"/>
              <a:t>stonie, Suède (habitations, serres) </a:t>
            </a:r>
          </a:p>
          <a:p>
            <a:r>
              <a:rPr lang="fr-FR" dirty="0" smtClean="0"/>
              <a:t>Origine Asie sud-est et </a:t>
            </a:r>
            <a:r>
              <a:rPr lang="fr-FR" dirty="0"/>
              <a:t>M</a:t>
            </a:r>
            <a:r>
              <a:rPr lang="fr-FR" dirty="0" smtClean="0"/>
              <a:t>élanésie</a:t>
            </a:r>
          </a:p>
          <a:p>
            <a:r>
              <a:rPr lang="fr-FR" dirty="0" smtClean="0"/>
              <a:t>France 1856 </a:t>
            </a:r>
            <a:r>
              <a:rPr lang="fr-FR" dirty="0" err="1" smtClean="0"/>
              <a:t>Nylander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Reines isolées produisent ouvrières diploïdes,</a:t>
            </a:r>
            <a:br>
              <a:rPr lang="fr-FR" dirty="0" smtClean="0"/>
            </a:br>
            <a:r>
              <a:rPr lang="fr-FR" dirty="0" smtClean="0"/>
              <a:t>clones reines, et mâles clones de leur père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Pearcy</a:t>
            </a:r>
            <a:r>
              <a:rPr lang="fr-FR" dirty="0" smtClean="0"/>
              <a:t> et al 2011).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15" y="1446448"/>
            <a:ext cx="2600325" cy="1752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6" y="4001518"/>
            <a:ext cx="6096000" cy="2590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08" y="1455973"/>
            <a:ext cx="3135180" cy="16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36819" y="654628"/>
            <a:ext cx="418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Paratrechina</a:t>
            </a:r>
            <a:r>
              <a:rPr lang="fr-FR" sz="2800" dirty="0" smtClean="0"/>
              <a:t> dans </a:t>
            </a:r>
            <a:r>
              <a:rPr lang="fr-FR" sz="2800" dirty="0" err="1" smtClean="0"/>
              <a:t>Ant</a:t>
            </a:r>
            <a:r>
              <a:rPr lang="fr-FR" sz="2800" smtClean="0"/>
              <a:t>-man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48" y="1694151"/>
            <a:ext cx="2462645" cy="35246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1" y="2037917"/>
            <a:ext cx="2619375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04" y="2133166"/>
            <a:ext cx="2952750" cy="1552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1" y="426027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00" y="1542495"/>
            <a:ext cx="2664610" cy="19984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9" y="1542495"/>
            <a:ext cx="3125355" cy="20849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27664" y="431815"/>
            <a:ext cx="767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Pheidole megacephala </a:t>
            </a:r>
            <a:r>
              <a:rPr lang="fr-FR" sz="2400" dirty="0" smtClean="0"/>
              <a:t>Fourmi à grosse tête, </a:t>
            </a:r>
            <a:r>
              <a:rPr lang="fr-FR" sz="2400" i="1" dirty="0" err="1"/>
              <a:t>big-headed</a:t>
            </a:r>
            <a:r>
              <a:rPr lang="fr-FR" sz="2400" i="1" dirty="0"/>
              <a:t> </a:t>
            </a:r>
            <a:r>
              <a:rPr lang="fr-FR" sz="2400" i="1" dirty="0" err="1"/>
              <a:t>ant</a:t>
            </a:r>
            <a:endParaRPr lang="en-US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57" y="849544"/>
            <a:ext cx="3660321" cy="29092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57" y="3876428"/>
            <a:ext cx="3660321" cy="28874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87136" y="4478482"/>
            <a:ext cx="5757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Native probablement sud Afrique du Sud. </a:t>
            </a:r>
            <a:endParaRPr lang="fr-FR" dirty="0" smtClean="0"/>
          </a:p>
          <a:p>
            <a:r>
              <a:rPr lang="fr-FR" dirty="0" smtClean="0"/>
              <a:t>En </a:t>
            </a:r>
            <a:r>
              <a:rPr lang="fr-FR" dirty="0"/>
              <a:t>France dans régions parisienne, lyonnaise et bordelaise. </a:t>
            </a:r>
            <a:endParaRPr lang="fr-FR" dirty="0" smtClean="0"/>
          </a:p>
          <a:p>
            <a:r>
              <a:rPr lang="fr-FR" dirty="0" smtClean="0"/>
              <a:t>Peut-être </a:t>
            </a:r>
            <a:r>
              <a:rPr lang="fr-FR" dirty="0"/>
              <a:t>dans un zoo de serpents à Saint-Malo.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78" y="1567295"/>
            <a:ext cx="9194753" cy="42516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27664" y="431815"/>
            <a:ext cx="767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Pheidole megacephala </a:t>
            </a:r>
            <a:r>
              <a:rPr lang="fr-FR" sz="2400" dirty="0" smtClean="0"/>
              <a:t>Fourmi à grosse tête, </a:t>
            </a:r>
            <a:r>
              <a:rPr lang="fr-FR" sz="2400" i="1" dirty="0" err="1"/>
              <a:t>big-headed</a:t>
            </a:r>
            <a:r>
              <a:rPr lang="fr-FR" sz="2400" i="1" dirty="0"/>
              <a:t> </a:t>
            </a:r>
            <a:r>
              <a:rPr lang="fr-FR" sz="2400" i="1" dirty="0" err="1"/>
              <a:t>ant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1390" cy="13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2" y="1094509"/>
            <a:ext cx="3251200" cy="4876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63982" y="415636"/>
            <a:ext cx="770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Monomorium</a:t>
            </a:r>
            <a:r>
              <a:rPr lang="fr-FR" sz="2400" dirty="0" smtClean="0"/>
              <a:t> </a:t>
            </a:r>
            <a:r>
              <a:rPr lang="fr-FR" sz="2400" dirty="0" err="1" smtClean="0"/>
              <a:t>pharaonis</a:t>
            </a:r>
            <a:r>
              <a:rPr lang="fr-FR" sz="2400" dirty="0" smtClean="0"/>
              <a:t>, fourmi des pharaons, </a:t>
            </a:r>
            <a:r>
              <a:rPr lang="en-US" sz="2400" i="1" dirty="0"/>
              <a:t>pharaoh ant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1" y="1094509"/>
            <a:ext cx="3578680" cy="247152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38309" y="4121050"/>
            <a:ext cx="64325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O</a:t>
            </a:r>
            <a:r>
              <a:rPr lang="fr-FR" sz="2000" dirty="0" smtClean="0"/>
              <a:t>riginaire </a:t>
            </a:r>
            <a:r>
              <a:rPr lang="fr-FR" sz="2000" dirty="0"/>
              <a:t>sans doute de la région éthiopienne, </a:t>
            </a:r>
            <a:endParaRPr lang="fr-FR" sz="2000" dirty="0" smtClean="0"/>
          </a:p>
          <a:p>
            <a:r>
              <a:rPr lang="fr-FR" sz="2000" dirty="0" smtClean="0"/>
              <a:t>dans </a:t>
            </a:r>
            <a:r>
              <a:rPr lang="fr-FR" sz="2000" dirty="0"/>
              <a:t>bâtiments bien chauffés des grandes villes (hôpitaux).</a:t>
            </a:r>
            <a:r>
              <a:rPr lang="fr-FR" sz="2000" i="1" dirty="0"/>
              <a:t> </a:t>
            </a:r>
            <a:endParaRPr lang="fr-FR" sz="2000" i="1" dirty="0" smtClean="0"/>
          </a:p>
          <a:p>
            <a:r>
              <a:rPr lang="fr-FR" sz="2000" dirty="0" smtClean="0"/>
              <a:t>En régression</a:t>
            </a:r>
            <a:r>
              <a:rPr lang="fr-FR" sz="2000" dirty="0"/>
              <a:t> ? </a:t>
            </a:r>
            <a:endParaRPr lang="fr-FR" sz="2000" dirty="0" smtClean="0"/>
          </a:p>
          <a:p>
            <a:r>
              <a:rPr lang="fr-FR" sz="2000" dirty="0" smtClean="0"/>
              <a:t>À </a:t>
            </a:r>
            <a:r>
              <a:rPr lang="fr-FR" sz="2000" dirty="0"/>
              <a:t>Tours présente dans les années 70, semble avoir disparue.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5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0" y="1320613"/>
            <a:ext cx="5961602" cy="39744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2191" y="498764"/>
            <a:ext cx="708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Tapinoma </a:t>
            </a:r>
            <a:r>
              <a:rPr lang="fr-FR" sz="2400" i="1" dirty="0" err="1" smtClean="0"/>
              <a:t>melanocephalum</a:t>
            </a:r>
            <a:r>
              <a:rPr lang="fr-FR" sz="2400" i="1" dirty="0" smtClean="0"/>
              <a:t> </a:t>
            </a:r>
            <a:r>
              <a:rPr lang="fr-FR" sz="2400" dirty="0" smtClean="0"/>
              <a:t>Fourmi fantôme, </a:t>
            </a:r>
            <a:r>
              <a:rPr lang="fr-FR" sz="2400" i="1" dirty="0" err="1" smtClean="0"/>
              <a:t>Ghost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ant</a:t>
            </a:r>
            <a:endParaRPr lang="en-US"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22" y="1320613"/>
            <a:ext cx="4391567" cy="4072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7" y="4914015"/>
            <a:ext cx="2347192" cy="17603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86" y="4792703"/>
            <a:ext cx="1802832" cy="18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9" y="1662546"/>
            <a:ext cx="9295240" cy="44314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63189" y="790439"/>
            <a:ext cx="364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Tapinoma </a:t>
            </a:r>
            <a:r>
              <a:rPr lang="fr-FR" sz="2400" i="1" dirty="0" err="1"/>
              <a:t>melanocephalum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3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9645" y="1517073"/>
            <a:ext cx="87810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 2000 liste 100 organismes les plus envahissants avec 5 fourmis :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i="1" dirty="0"/>
              <a:t>Linepithema humile </a:t>
            </a:r>
            <a:r>
              <a:rPr lang="fr-FR" sz="2400" dirty="0"/>
              <a:t>(fourmi d’Argentine, </a:t>
            </a:r>
            <a:r>
              <a:rPr lang="fr-FR" sz="2400" i="1" dirty="0"/>
              <a:t>Argentine </a:t>
            </a:r>
            <a:r>
              <a:rPr lang="fr-FR" sz="2400" i="1" dirty="0" err="1"/>
              <a:t>ant</a:t>
            </a:r>
            <a:r>
              <a:rPr lang="fr-FR" sz="2400" dirty="0"/>
              <a:t>)</a:t>
            </a:r>
            <a:r>
              <a:rPr lang="fr-FR" sz="2400" i="1" dirty="0"/>
              <a:t>, </a:t>
            </a:r>
          </a:p>
          <a:p>
            <a:pPr marL="342900" indent="-342900">
              <a:buFontTx/>
              <a:buChar char="-"/>
            </a:pPr>
            <a:r>
              <a:rPr lang="fr-FR" sz="2400" i="1" dirty="0"/>
              <a:t>Solenopsis invicta</a:t>
            </a:r>
            <a:r>
              <a:rPr lang="fr-FR" sz="2400" dirty="0"/>
              <a:t> (fourmi de feu, </a:t>
            </a:r>
            <a:r>
              <a:rPr lang="fr-FR" sz="2400" i="1" dirty="0" err="1"/>
              <a:t>fire</a:t>
            </a:r>
            <a:r>
              <a:rPr lang="fr-FR" sz="2400" i="1" dirty="0"/>
              <a:t> </a:t>
            </a:r>
            <a:r>
              <a:rPr lang="fr-FR" sz="2400" i="1" dirty="0" err="1"/>
              <a:t>ant</a:t>
            </a:r>
            <a:r>
              <a:rPr lang="fr-FR" sz="2400" dirty="0"/>
              <a:t>), </a:t>
            </a:r>
          </a:p>
          <a:p>
            <a:pPr marL="342900" indent="-342900">
              <a:buFontTx/>
              <a:buChar char="-"/>
            </a:pPr>
            <a:r>
              <a:rPr lang="fr-FR" sz="2400" i="1" dirty="0" smtClean="0"/>
              <a:t>Wasmannia </a:t>
            </a:r>
            <a:r>
              <a:rPr lang="fr-FR" sz="2400" i="1" dirty="0"/>
              <a:t>auropunctata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i="1" dirty="0" err="1" smtClean="0"/>
              <a:t>little</a:t>
            </a:r>
            <a:r>
              <a:rPr lang="fr-FR" sz="2400" i="1" dirty="0" smtClean="0"/>
              <a:t> </a:t>
            </a:r>
            <a:r>
              <a:rPr lang="fr-FR" sz="2400" i="1" dirty="0" err="1"/>
              <a:t>fire</a:t>
            </a:r>
            <a:r>
              <a:rPr lang="fr-FR" sz="2400" i="1" dirty="0"/>
              <a:t> </a:t>
            </a:r>
            <a:r>
              <a:rPr lang="fr-FR" sz="2400" i="1" dirty="0" err="1"/>
              <a:t>ant</a:t>
            </a:r>
            <a:r>
              <a:rPr lang="fr-FR" sz="2400" dirty="0"/>
              <a:t>, petite fourmi de feu</a:t>
            </a:r>
            <a:r>
              <a:rPr lang="fr-FR" sz="2400" dirty="0" smtClean="0"/>
              <a:t>),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fr-FR" sz="2400" i="1" dirty="0" smtClean="0"/>
              <a:t>Anoplolepis </a:t>
            </a:r>
            <a:r>
              <a:rPr lang="fr-FR" sz="2400" i="1" dirty="0"/>
              <a:t>gracilipes </a:t>
            </a:r>
            <a:r>
              <a:rPr lang="fr-FR" sz="2400" dirty="0"/>
              <a:t>(fourmi folle jaune, </a:t>
            </a:r>
            <a:r>
              <a:rPr lang="fr-FR" sz="2400" i="1" dirty="0" err="1"/>
              <a:t>yellow</a:t>
            </a:r>
            <a:r>
              <a:rPr lang="fr-FR" sz="2400" i="1" dirty="0"/>
              <a:t> </a:t>
            </a:r>
            <a:r>
              <a:rPr lang="fr-FR" sz="2400" i="1" dirty="0" err="1"/>
              <a:t>crazy</a:t>
            </a:r>
            <a:r>
              <a:rPr lang="fr-FR" sz="2400" i="1" dirty="0"/>
              <a:t> </a:t>
            </a:r>
            <a:r>
              <a:rPr lang="fr-FR" sz="2400" i="1" dirty="0" err="1"/>
              <a:t>ant</a:t>
            </a:r>
            <a:r>
              <a:rPr lang="fr-FR" sz="2400" dirty="0"/>
              <a:t>)</a:t>
            </a:r>
            <a:r>
              <a:rPr lang="fr-FR" sz="2400" i="1" dirty="0"/>
              <a:t>, </a:t>
            </a:r>
            <a:endParaRPr lang="fr-FR" sz="2400" i="1" dirty="0" smtClean="0"/>
          </a:p>
          <a:p>
            <a:pPr marL="342900" indent="-342900">
              <a:buFontTx/>
              <a:buChar char="-"/>
            </a:pPr>
            <a:r>
              <a:rPr lang="fr-FR" sz="2400" i="1" dirty="0" smtClean="0"/>
              <a:t>Pheidole </a:t>
            </a:r>
            <a:r>
              <a:rPr lang="fr-FR" sz="2400" i="1" dirty="0"/>
              <a:t>megacephala </a:t>
            </a:r>
            <a:r>
              <a:rPr lang="fr-FR" sz="2400" dirty="0"/>
              <a:t>(fourmi à grosse tête, </a:t>
            </a:r>
            <a:r>
              <a:rPr lang="fr-FR" sz="2400" i="1" dirty="0" err="1"/>
              <a:t>big-headed</a:t>
            </a:r>
            <a:r>
              <a:rPr lang="fr-FR" sz="2400" i="1" dirty="0"/>
              <a:t> </a:t>
            </a:r>
            <a:r>
              <a:rPr lang="fr-FR" sz="2400" i="1" dirty="0" err="1"/>
              <a:t>ant</a:t>
            </a:r>
            <a:r>
              <a:rPr lang="fr-FR" sz="2400" i="1" dirty="0" smtClean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8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069"/>
            <a:ext cx="3507039" cy="22751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65218" y="945573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err="1" smtClean="0"/>
              <a:t>Nylanderia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fulva</a:t>
            </a:r>
            <a:r>
              <a:rPr lang="fr-FR" sz="2800" i="1" dirty="0" smtClean="0"/>
              <a:t> (</a:t>
            </a:r>
            <a:r>
              <a:rPr lang="fr-FR" sz="2800" i="1" dirty="0" err="1"/>
              <a:t>L</a:t>
            </a:r>
            <a:r>
              <a:rPr lang="fr-FR" sz="2800" i="1" dirty="0" err="1" smtClean="0"/>
              <a:t>asinii</a:t>
            </a:r>
            <a:r>
              <a:rPr lang="fr-FR" sz="2800" i="1" dirty="0" smtClean="0"/>
              <a:t>)</a:t>
            </a:r>
            <a:endParaRPr lang="en-US" sz="280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0" y="1759261"/>
            <a:ext cx="2699407" cy="18359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3619" y="5257800"/>
            <a:ext cx="9678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Rasberry</a:t>
            </a:r>
            <a:r>
              <a:rPr lang="fr-FR" sz="2000" i="1" dirty="0" smtClean="0"/>
              <a:t> </a:t>
            </a:r>
            <a:r>
              <a:rPr lang="fr-FR" sz="2000" i="1" dirty="0" err="1"/>
              <a:t>crazy</a:t>
            </a:r>
            <a:r>
              <a:rPr lang="fr-FR" sz="2000" i="1" dirty="0"/>
              <a:t> </a:t>
            </a:r>
            <a:r>
              <a:rPr lang="fr-FR" sz="2000" i="1" dirty="0" err="1"/>
              <a:t>ant</a:t>
            </a:r>
            <a:r>
              <a:rPr lang="fr-FR" sz="2000" i="1" dirty="0"/>
              <a:t>, </a:t>
            </a:r>
            <a:r>
              <a:rPr lang="fr-FR" sz="2000" i="1" dirty="0" err="1"/>
              <a:t>tawny</a:t>
            </a:r>
            <a:r>
              <a:rPr lang="fr-FR" sz="2000" i="1" dirty="0"/>
              <a:t> </a:t>
            </a:r>
            <a:r>
              <a:rPr lang="fr-FR" sz="2000" i="1" dirty="0" err="1"/>
              <a:t>crazy</a:t>
            </a:r>
            <a:r>
              <a:rPr lang="fr-FR" sz="2000" i="1" dirty="0"/>
              <a:t> </a:t>
            </a:r>
            <a:r>
              <a:rPr lang="fr-FR" sz="2000" i="1" dirty="0" err="1" smtClean="0"/>
              <a:t>ant</a:t>
            </a:r>
            <a:r>
              <a:rPr lang="fr-FR" sz="2000" dirty="0" smtClean="0"/>
              <a:t> </a:t>
            </a:r>
            <a:r>
              <a:rPr lang="fr-FR" sz="2000" dirty="0"/>
              <a:t>d’Argentine et du sud du </a:t>
            </a:r>
            <a:r>
              <a:rPr lang="fr-FR" sz="2000" dirty="0" smtClean="0"/>
              <a:t>Brésil</a:t>
            </a:r>
          </a:p>
          <a:p>
            <a:r>
              <a:rPr lang="fr-FR" sz="2000" dirty="0" smtClean="0"/>
              <a:t>semble </a:t>
            </a:r>
            <a:r>
              <a:rPr lang="fr-FR" sz="2000" dirty="0"/>
              <a:t>contrarier l’expansion des fourmis de feu aux États-Unis (arrivée en 2002 au Texas). </a:t>
            </a:r>
            <a:endParaRPr lang="fr-FR" sz="2000" dirty="0" smtClean="0"/>
          </a:p>
          <a:p>
            <a:r>
              <a:rPr lang="fr-FR" sz="2000" dirty="0" smtClean="0"/>
              <a:t>Rousse </a:t>
            </a:r>
            <a:r>
              <a:rPr lang="fr-FR" sz="2000" dirty="0"/>
              <a:t>parsemée de poils rouges. Gros dégâts matériel électrique</a:t>
            </a:r>
            <a:r>
              <a:rPr lang="fr-FR" sz="2000" dirty="0" smtClean="0"/>
              <a:t>.</a:t>
            </a:r>
            <a:endParaRPr lang="en-US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88" y="295675"/>
            <a:ext cx="4525006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6" y="1029777"/>
            <a:ext cx="3296315" cy="24753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6897" y="237762"/>
            <a:ext cx="9777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Lasius neglectus </a:t>
            </a:r>
            <a:r>
              <a:rPr lang="fr-FR" sz="2000" dirty="0"/>
              <a:t>(super fourmi asiatique, fourmi de la Mer </a:t>
            </a:r>
            <a:r>
              <a:rPr lang="fr-FR" sz="2000" dirty="0" smtClean="0"/>
              <a:t>Noire, </a:t>
            </a:r>
            <a:r>
              <a:rPr lang="fr-FR" sz="2000" i="1" dirty="0"/>
              <a:t>Invasive </a:t>
            </a:r>
            <a:r>
              <a:rPr lang="fr-FR" sz="2000" i="1" dirty="0" err="1"/>
              <a:t>garden</a:t>
            </a:r>
            <a:r>
              <a:rPr lang="fr-FR" sz="2000" i="1" dirty="0"/>
              <a:t> </a:t>
            </a:r>
            <a:r>
              <a:rPr lang="fr-FR" sz="2000" i="1" dirty="0" err="1"/>
              <a:t>ant</a:t>
            </a:r>
            <a:r>
              <a:rPr lang="fr-FR" sz="2000" dirty="0" smtClean="0"/>
              <a:t>)</a:t>
            </a:r>
            <a:endParaRPr lang="en-US" sz="28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89" y="1029777"/>
            <a:ext cx="3719948" cy="19807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4" y="3773918"/>
            <a:ext cx="2789279" cy="24189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03" y="3304054"/>
            <a:ext cx="3106016" cy="23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13668" y="386530"/>
            <a:ext cx="6608895" cy="3776151"/>
            <a:chOff x="4886324" y="2984256"/>
            <a:chExt cx="6608895" cy="3776151"/>
          </a:xfrm>
        </p:grpSpPr>
        <p:sp>
          <p:nvSpPr>
            <p:cNvPr id="3" name="ZoneTexte 2"/>
            <p:cNvSpPr txBox="1"/>
            <p:nvPr/>
          </p:nvSpPr>
          <p:spPr>
            <a:xfrm>
              <a:off x="5775961" y="6391075"/>
              <a:ext cx="5719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Site Xavier </a:t>
              </a:r>
              <a:r>
                <a:rPr lang="fr-FR" dirty="0" err="1" smtClean="0"/>
                <a:t>Espadaler</a:t>
              </a:r>
              <a:r>
                <a:rPr lang="fr-FR" dirty="0"/>
                <a:t> : </a:t>
              </a:r>
              <a:r>
                <a:rPr lang="fr-FR" dirty="0">
                  <a:hlinkClick r:id="rId2"/>
                </a:rPr>
                <a:t>http://www.creaf.uab.es/xeg/lasius</a:t>
              </a:r>
              <a:r>
                <a:rPr lang="fr-FR" dirty="0" smtClean="0">
                  <a:hlinkClick r:id="rId2"/>
                </a:rPr>
                <a:t>/</a:t>
              </a:r>
              <a:endParaRPr lang="fr-FR" dirty="0" smtClean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24" y="2984256"/>
              <a:ext cx="6608895" cy="338050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13668" y="44072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</a:rPr>
              <a:t>Progression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rapide en France,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</a:rPr>
              <a:t>récemment Montlouis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sur Loire, de Saint-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</a:rPr>
              <a:t>Brévin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 où elle semble détruire les nids de </a:t>
            </a: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</a:rPr>
              <a:t>Messor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. A envahi le village de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</a:rPr>
              <a:t>Désirat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 en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</a:rPr>
              <a:t>Ardèche. </a:t>
            </a:r>
            <a:r>
              <a:rPr lang="fr-FR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Lasius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</a:rPr>
              <a:t>neglectus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en Angleterre en 2010.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Originaire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d’Asie mineure, sans doute de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</a:rPr>
              <a:t>Lasius </a:t>
            </a:r>
            <a:r>
              <a:rPr lang="fr-FR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turcicus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qui a deux formes, d’altitude unicoloniale et de plaine supercoloniale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14" y="867641"/>
            <a:ext cx="3248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9" y="1028701"/>
            <a:ext cx="8658225" cy="5419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32909" y="394855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Lasius neglectus</a:t>
            </a:r>
            <a:endParaRPr lang="en-US" sz="2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57744" y="210189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Expansion peut-être ralentie par un champignon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i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Laboulbenia</a:t>
            </a:r>
            <a:r>
              <a:rPr lang="fr-FR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formicarum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963" y="139858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</a:rPr>
              <a:t>Myrmica rubra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d’Europe connue depuis 1900 au Massachussetts (Wheeler 1908).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Invasive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aux USA dans le Maine dans les années 50 et actuellement 4 autres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états,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mais reste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multicoloniale. On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la trouve aussi à Terre-Neuve et au Canada.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Terre-Neuve, avec analyses génétiques,  il y a au moins 4 sources d’importation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possibles. 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815936" y="426027"/>
            <a:ext cx="3048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Myrmica </a:t>
            </a:r>
            <a:r>
              <a:rPr lang="fr-FR" sz="2400" i="1" dirty="0" smtClean="0"/>
              <a:t>rubra</a:t>
            </a:r>
          </a:p>
          <a:p>
            <a:r>
              <a:rPr lang="fr-FR" sz="2400" dirty="0" smtClean="0"/>
              <a:t>Fourmi rouge, </a:t>
            </a:r>
            <a:r>
              <a:rPr lang="fr-FR" sz="2400" i="1" dirty="0" err="1" smtClean="0"/>
              <a:t>ruby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ant</a:t>
            </a:r>
            <a:endParaRPr lang="en-US"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81" y="887692"/>
            <a:ext cx="3751118" cy="2532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81" y="3670877"/>
            <a:ext cx="3751118" cy="28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117" y="429148"/>
            <a:ext cx="8361218" cy="4959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Caractéristiques communes des «</a:t>
            </a:r>
            <a:r>
              <a:rPr lang="fr-FR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tramp </a:t>
            </a:r>
            <a:r>
              <a:rPr lang="fr-FR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propension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envahir de nouveaux biotopes et en particulier les îles,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unicolonialité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(formant des supercolonies sans agression),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commensales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l’homme,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polygynes avec des reines à durée de vie très courte s’accouplant dans le nid sans vol nuptial,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multiplication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bouturage,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ouvrières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toujours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stériles. </a:t>
            </a:r>
            <a:endParaRPr lang="fr-F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conséquence il y a perte de la diversité génétique et les flux de gènes entre supercolonies sont faibles. C’est ainsi que les </a:t>
            </a:r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Wasmannia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d’Israël proviennent d’une seule reine d’Argentine (Hefetz).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fourmis changent facilement de profil d’hydrocarbures cuticulaires « </a:t>
            </a: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</a:t>
            </a:r>
            <a:r>
              <a:rPr lang="fr-F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comme cela a été montré chez </a:t>
            </a:r>
            <a:r>
              <a:rPr lang="fr-F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Linepithema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intègre des alcanes des grillons donnés au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labo. </a:t>
            </a:r>
          </a:p>
        </p:txBody>
      </p:sp>
    </p:spTree>
    <p:extLst>
      <p:ext uri="{BB962C8B-B14F-4D97-AF65-F5344CB8AC3E}">
        <p14:creationId xmlns:p14="http://schemas.microsoft.com/office/powerpoint/2010/main" val="39573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8696" y="88202"/>
            <a:ext cx="9158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Lutte contre </a:t>
            </a:r>
            <a:r>
              <a:rPr lang="fr-FR" sz="2400" b="1" dirty="0" smtClean="0"/>
              <a:t>invasives</a:t>
            </a:r>
          </a:p>
          <a:p>
            <a:endParaRPr lang="en-US" sz="2400" b="1" dirty="0"/>
          </a:p>
          <a:p>
            <a:r>
              <a:rPr lang="fr-FR" sz="2400" dirty="0"/>
              <a:t>Échec cuisant aux USA pour la fourmi de feu avec insecticides divers à partir des années 1950 sur 56 millions d’hectares. Des essais depuis des années avec </a:t>
            </a:r>
            <a:r>
              <a:rPr lang="fr-FR" sz="2400" i="1" dirty="0"/>
              <a:t>Solenopsis invicta</a:t>
            </a:r>
            <a:r>
              <a:rPr lang="fr-FR" sz="2400" dirty="0"/>
              <a:t> infectées avec le pathogène </a:t>
            </a:r>
            <a:r>
              <a:rPr lang="fr-FR" sz="2400" i="1" dirty="0" err="1"/>
              <a:t>Metarhizium</a:t>
            </a:r>
            <a:r>
              <a:rPr lang="fr-FR" sz="2400" i="1" dirty="0"/>
              <a:t> </a:t>
            </a:r>
            <a:r>
              <a:rPr lang="fr-FR" sz="2400" i="1" dirty="0" err="1"/>
              <a:t>anisopliae</a:t>
            </a:r>
            <a:r>
              <a:rPr lang="fr-FR" sz="2400" dirty="0"/>
              <a:t>, mais elles boivent plus de quinine (self </a:t>
            </a:r>
            <a:r>
              <a:rPr lang="fr-FR" sz="2400" dirty="0" err="1"/>
              <a:t>medication</a:t>
            </a:r>
            <a:r>
              <a:rPr lang="fr-FR" sz="2400" dirty="0"/>
              <a:t>), reçoivent plus de </a:t>
            </a:r>
            <a:r>
              <a:rPr lang="fr-FR" sz="2400" dirty="0" smtClean="0"/>
              <a:t>trophallaxies. </a:t>
            </a:r>
            <a:r>
              <a:rPr lang="fr-FR" sz="2400" dirty="0"/>
              <a:t>C’est de l’immunité sociale, donc lutte difficile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Phorides</a:t>
            </a:r>
            <a:r>
              <a:rPr lang="fr-FR" sz="2400" dirty="0"/>
              <a:t> </a:t>
            </a:r>
            <a:r>
              <a:rPr lang="fr-FR" sz="2400" dirty="0" smtClean="0"/>
              <a:t>possibles mais effet limité 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81" y="3661934"/>
            <a:ext cx="3009207" cy="19970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40" y="3312460"/>
            <a:ext cx="3328359" cy="234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32942"/>
              </p:ext>
            </p:extLst>
          </p:nvPr>
        </p:nvGraphicFramePr>
        <p:xfrm>
          <a:off x="-55896" y="1"/>
          <a:ext cx="1232666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7943715" imgH="4419420" progId="AcroExch.Document.DC">
                  <p:embed/>
                </p:oleObj>
              </mc:Choice>
              <mc:Fallback>
                <p:oleObj name="Acrobat Document" r:id="rId3" imgW="7943715" imgH="44194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896" y="1"/>
                        <a:ext cx="1232666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4301" y="145473"/>
            <a:ext cx="4480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Campagnes éradication Bilan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3398" y="477982"/>
            <a:ext cx="1038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Attention aux idées préconçues et non vérifiées : </a:t>
            </a:r>
            <a:endParaRPr lang="fr-FR" sz="2400" dirty="0" smtClean="0"/>
          </a:p>
          <a:p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/>
              <a:t>invasives font disparaître les fourmis natives comme à Port-Leucate où ne subsiste que 2 espèces devenues très </a:t>
            </a:r>
            <a:r>
              <a:rPr lang="fr-FR" sz="2400" dirty="0" smtClean="0"/>
              <a:t>rares. </a:t>
            </a:r>
          </a:p>
          <a:p>
            <a:r>
              <a:rPr lang="fr-FR" sz="2400" dirty="0" smtClean="0"/>
              <a:t>Cependant</a:t>
            </a:r>
            <a:r>
              <a:rPr lang="fr-FR" sz="2400" dirty="0"/>
              <a:t>, à Madère (Açores) </a:t>
            </a:r>
            <a:r>
              <a:rPr lang="fr-FR" sz="2400" i="1" dirty="0"/>
              <a:t>Pheidole megacephala</a:t>
            </a:r>
            <a:r>
              <a:rPr lang="fr-FR" sz="2400" dirty="0"/>
              <a:t> puis </a:t>
            </a:r>
            <a:r>
              <a:rPr lang="fr-FR" sz="2400" i="1" dirty="0"/>
              <a:t>Linepithema humile</a:t>
            </a:r>
            <a:r>
              <a:rPr lang="fr-FR" sz="2400" dirty="0"/>
              <a:t> sont censées avoir éradiqué toutes les espèces natives. En fait, c’est faux, ces deux espèces occupent 0,3 et 6% de l’île, et n’ont jamais occupé plus de 10%. Sur 10 espèces natives, 9 sont encore présentes</a:t>
            </a:r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83398" y="3633620"/>
            <a:ext cx="10382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</a:t>
            </a:r>
            <a:r>
              <a:rPr lang="fr-FR" sz="2400" dirty="0" smtClean="0"/>
              <a:t>ourmis </a:t>
            </a:r>
            <a:r>
              <a:rPr lang="fr-FR" sz="2400" dirty="0"/>
              <a:t>invasives qui disparaissent spontanément sans intervention humaine, c'est ce qu'ont observé M </a:t>
            </a:r>
            <a:r>
              <a:rPr lang="fr-FR" sz="2400" dirty="0" err="1"/>
              <a:t>Cooling</a:t>
            </a:r>
            <a:r>
              <a:rPr lang="fr-FR" sz="2400" dirty="0"/>
              <a:t> et B Hoffmann en Australie sur la fourmi folle jaune </a:t>
            </a:r>
            <a:r>
              <a:rPr lang="fr-FR" sz="2400" dirty="0" smtClean="0"/>
              <a:t>entre </a:t>
            </a:r>
            <a:r>
              <a:rPr lang="fr-FR" sz="2400" dirty="0"/>
              <a:t>2003 et </a:t>
            </a:r>
            <a:r>
              <a:rPr lang="fr-FR" sz="2400" dirty="0" smtClean="0"/>
              <a:t>2014.</a:t>
            </a:r>
          </a:p>
          <a:p>
            <a:endParaRPr lang="fr-FR" sz="2400" dirty="0" smtClean="0"/>
          </a:p>
          <a:p>
            <a:r>
              <a:rPr lang="fr-FR" sz="2400" dirty="0" smtClean="0"/>
              <a:t>Aux </a:t>
            </a:r>
            <a:r>
              <a:rPr lang="fr-FR" sz="2400" dirty="0" err="1"/>
              <a:t>Galapagos</a:t>
            </a:r>
            <a:r>
              <a:rPr lang="fr-FR" sz="2400" dirty="0"/>
              <a:t> la communauté des fourmis comporte 29 espèces dont 22 introduites ; surtout </a:t>
            </a:r>
            <a:r>
              <a:rPr lang="fr-FR" sz="2400" i="1" dirty="0"/>
              <a:t>S geminata </a:t>
            </a:r>
            <a:r>
              <a:rPr lang="fr-FR" sz="2400" dirty="0"/>
              <a:t>et</a:t>
            </a:r>
            <a:r>
              <a:rPr lang="fr-FR" sz="2400" i="1" dirty="0"/>
              <a:t> W auropunctata.</a:t>
            </a:r>
            <a:r>
              <a:rPr lang="fr-FR" sz="2400" dirty="0"/>
              <a:t> Mais les fourmis natives survivent encore !!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4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0945" y="197427"/>
            <a:ext cx="176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Au travail</a:t>
            </a:r>
            <a:endParaRPr lang="en-US" sz="32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08565" y="3602938"/>
            <a:ext cx="3043718" cy="2410692"/>
            <a:chOff x="407555" y="4021282"/>
            <a:chExt cx="3043718" cy="2410692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55" y="4400292"/>
              <a:ext cx="3043718" cy="203168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883227" y="4021282"/>
              <a:ext cx="2222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Anoplolepis gracilipes</a:t>
              </a:r>
              <a:endParaRPr lang="en-US" i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150383" y="811311"/>
            <a:ext cx="2398260" cy="2294942"/>
            <a:chOff x="340828" y="1272362"/>
            <a:chExt cx="2398260" cy="2294942"/>
          </a:xfrm>
        </p:grpSpPr>
        <p:sp>
          <p:nvSpPr>
            <p:cNvPr id="4" name="ZoneTexte 3"/>
            <p:cNvSpPr txBox="1"/>
            <p:nvPr/>
          </p:nvSpPr>
          <p:spPr>
            <a:xfrm>
              <a:off x="883227" y="127236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 smtClean="0"/>
                <a:t>Monomorium</a:t>
              </a:r>
              <a:endParaRPr lang="en-US" i="1" dirty="0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28" y="1911006"/>
              <a:ext cx="2398260" cy="1656298"/>
            </a:xfrm>
            <a:prstGeom prst="rect">
              <a:avLst/>
            </a:prstGeom>
          </p:spPr>
        </p:pic>
      </p:grpSp>
      <p:grpSp>
        <p:nvGrpSpPr>
          <p:cNvPr id="19" name="Groupe 18"/>
          <p:cNvGrpSpPr/>
          <p:nvPr/>
        </p:nvGrpSpPr>
        <p:grpSpPr>
          <a:xfrm>
            <a:off x="3485476" y="3558203"/>
            <a:ext cx="2812013" cy="2410692"/>
            <a:chOff x="4087551" y="4021282"/>
            <a:chExt cx="2628900" cy="2254075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551" y="4532282"/>
              <a:ext cx="2628900" cy="1743075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4181506" y="4021282"/>
              <a:ext cx="2293486" cy="345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Paratrechina </a:t>
              </a:r>
              <a:r>
                <a:rPr lang="fr-FR" i="1" dirty="0" err="1" smtClean="0"/>
                <a:t>longicornis</a:t>
              </a:r>
              <a:endParaRPr lang="en-US" i="1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974225" y="6236228"/>
            <a:ext cx="358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Merci à Laurence </a:t>
            </a:r>
            <a:r>
              <a:rPr lang="fr-FR" dirty="0" err="1" smtClean="0"/>
              <a:t>Berville</a:t>
            </a:r>
            <a:r>
              <a:rPr lang="fr-FR" dirty="0" smtClean="0"/>
              <a:t> d’Australie</a:t>
            </a:r>
            <a:endParaRPr lang="en-US" dirty="0"/>
          </a:p>
        </p:txBody>
      </p:sp>
      <p:grpSp>
        <p:nvGrpSpPr>
          <p:cNvPr id="21" name="Groupe 20"/>
          <p:cNvGrpSpPr/>
          <p:nvPr/>
        </p:nvGrpSpPr>
        <p:grpSpPr>
          <a:xfrm>
            <a:off x="7831610" y="489814"/>
            <a:ext cx="2959899" cy="2616439"/>
            <a:chOff x="9128887" y="902168"/>
            <a:chExt cx="2959899" cy="2616439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887" y="1271500"/>
              <a:ext cx="2959899" cy="224710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9684327" y="902168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Lasius neglectus</a:t>
              </a:r>
              <a:endParaRPr lang="en-US" i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602885" y="3717891"/>
            <a:ext cx="2457450" cy="2226707"/>
            <a:chOff x="6995067" y="3786923"/>
            <a:chExt cx="2457450" cy="2226707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067" y="4156255"/>
              <a:ext cx="2457450" cy="1857375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7574159" y="3786923"/>
              <a:ext cx="110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Argentine</a:t>
              </a:r>
              <a:endParaRPr lang="en-US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9390883" y="3887939"/>
            <a:ext cx="2588192" cy="2213327"/>
            <a:chOff x="9390883" y="3887939"/>
            <a:chExt cx="2588192" cy="2213327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883" y="4285487"/>
              <a:ext cx="2588192" cy="1815779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9482348" y="3887939"/>
              <a:ext cx="2105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Solenopsis geminata</a:t>
              </a:r>
              <a:endParaRPr lang="en-US" i="1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427960" y="674480"/>
            <a:ext cx="2524333" cy="2533182"/>
            <a:chOff x="3188819" y="902168"/>
            <a:chExt cx="2524333" cy="2533182"/>
          </a:xfrm>
        </p:grpSpPr>
        <p:sp>
          <p:nvSpPr>
            <p:cNvPr id="6" name="ZoneTexte 5"/>
            <p:cNvSpPr txBox="1"/>
            <p:nvPr/>
          </p:nvSpPr>
          <p:spPr>
            <a:xfrm>
              <a:off x="3188819" y="902168"/>
              <a:ext cx="2304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Pheidole megacephala</a:t>
              </a:r>
              <a:endParaRPr lang="en-US" i="1" dirty="0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283" y="1494098"/>
              <a:ext cx="2460869" cy="1941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5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77994"/>
            <a:ext cx="2457450" cy="1857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41" y="2612014"/>
            <a:ext cx="8192643" cy="39057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60172" y="768927"/>
            <a:ext cx="5095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Linepithema humile </a:t>
            </a:r>
            <a:r>
              <a:rPr lang="fr-FR" sz="2400" dirty="0" smtClean="0"/>
              <a:t>Fourmi d’Argentine</a:t>
            </a:r>
          </a:p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Dolichoderinae</a:t>
            </a:r>
            <a:r>
              <a:rPr lang="fr-FR" sz="2400" dirty="0" smtClean="0"/>
              <a:t>)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55" y="515734"/>
            <a:ext cx="2131068" cy="19818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05100" y="6325122"/>
            <a:ext cx="533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Semble régresser en Nouvelle-Zélande (Port-Leucate 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18359" y="19759"/>
            <a:ext cx="509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Linepithema humile </a:t>
            </a:r>
            <a:r>
              <a:rPr lang="fr-FR" sz="2400" dirty="0" smtClean="0"/>
              <a:t>Fourmi d’Argentine</a:t>
            </a:r>
            <a:endParaRPr lang="en-US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3196518" y="622206"/>
            <a:ext cx="8439734" cy="6096486"/>
            <a:chOff x="2521109" y="497516"/>
            <a:chExt cx="8439734" cy="609648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109" y="497516"/>
              <a:ext cx="6976181" cy="6096486"/>
            </a:xfrm>
            <a:prstGeom prst="rect">
              <a:avLst/>
            </a:prstGeom>
          </p:spPr>
        </p:pic>
        <p:cxnSp>
          <p:nvCxnSpPr>
            <p:cNvPr id="5" name="Connecteur droit avec flèche 4"/>
            <p:cNvCxnSpPr/>
            <p:nvPr/>
          </p:nvCxnSpPr>
          <p:spPr>
            <a:xfrm flipH="1">
              <a:off x="7803573" y="2763982"/>
              <a:ext cx="2275609" cy="115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10172699" y="2579316"/>
              <a:ext cx="711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Corse</a:t>
              </a:r>
              <a:endParaRPr lang="en-US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6982692" y="2161309"/>
              <a:ext cx="2795153" cy="1384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9912927" y="1976643"/>
              <a:ext cx="1047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Marseille</a:t>
              </a:r>
              <a:endParaRPr lang="en-US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" y="1305288"/>
            <a:ext cx="2510973" cy="16729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29000" y="1028700"/>
            <a:ext cx="179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Giraud et al 2002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0321488" y="1676886"/>
            <a:ext cx="1870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Blight</a:t>
            </a:r>
            <a:r>
              <a:rPr lang="fr-FR" sz="2000" dirty="0" smtClean="0"/>
              <a:t> et al 2010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3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88673" y="498763"/>
            <a:ext cx="622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Solenopsis invicta</a:t>
            </a:r>
            <a:r>
              <a:rPr lang="fr-FR" sz="2800" dirty="0"/>
              <a:t> (fourmi de feu, </a:t>
            </a:r>
            <a:r>
              <a:rPr lang="fr-FR" sz="2800" i="1" dirty="0" err="1"/>
              <a:t>fire</a:t>
            </a:r>
            <a:r>
              <a:rPr lang="fr-FR" sz="2800" i="1" dirty="0"/>
              <a:t> </a:t>
            </a:r>
            <a:r>
              <a:rPr lang="fr-FR" sz="2800" i="1" dirty="0" err="1"/>
              <a:t>ant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122219" y="1392382"/>
            <a:ext cx="9301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Plaie aux USA, elle infeste plus de 140 millions d’hectares. </a:t>
            </a:r>
            <a:endParaRPr lang="fr-FR" sz="2000" dirty="0" smtClean="0"/>
          </a:p>
          <a:p>
            <a:r>
              <a:rPr lang="fr-FR" sz="2000" dirty="0" smtClean="0"/>
              <a:t>Cela </a:t>
            </a:r>
            <a:r>
              <a:rPr lang="fr-FR" sz="2000" dirty="0"/>
              <a:t>coûte 6,5 milliards de dollars. </a:t>
            </a:r>
            <a:endParaRPr lang="fr-FR" sz="2000" dirty="0" smtClean="0"/>
          </a:p>
          <a:p>
            <a:r>
              <a:rPr lang="fr-FR" sz="2000" dirty="0" smtClean="0"/>
              <a:t>Envahit </a:t>
            </a:r>
            <a:r>
              <a:rPr lang="fr-FR" sz="2000" dirty="0"/>
              <a:t>maintenant l’Australie, Taïwan, la Chine, le Mexique et les Caraïbes. </a:t>
            </a:r>
            <a:endParaRPr lang="fr-FR" sz="2000" dirty="0" smtClean="0"/>
          </a:p>
          <a:p>
            <a:r>
              <a:rPr lang="fr-FR" sz="2000" dirty="0" smtClean="0"/>
              <a:t>Dans </a:t>
            </a:r>
            <a:r>
              <a:rPr lang="fr-FR" sz="2000" dirty="0"/>
              <a:t>les zones infestées, 5% des personnes développent une hyper-sensibilité au venin.</a:t>
            </a: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2" y="3487575"/>
            <a:ext cx="4295928" cy="240572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9991453" y="204855"/>
            <a:ext cx="1840937" cy="1571259"/>
            <a:chOff x="9991453" y="204855"/>
            <a:chExt cx="1840937" cy="157125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453" y="290214"/>
              <a:ext cx="1840937" cy="14859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11003972" y="20485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2006</a:t>
              </a:r>
              <a:endParaRPr lang="en-US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1" y="3565543"/>
            <a:ext cx="2590800" cy="1762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3" y="3327255"/>
            <a:ext cx="3364169" cy="22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619" y="349796"/>
            <a:ext cx="1173000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Diverses </a:t>
            </a:r>
            <a:r>
              <a:rPr kumimoji="0" lang="fr-FR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Solenopsis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fr-FR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richteri 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(Black </a:t>
            </a:r>
            <a:r>
              <a:rPr kumimoji="0" lang="fr-FR" alt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Imported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Fire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BIFA) longtemps consid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comme sous-esp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de </a:t>
            </a:r>
            <a:r>
              <a:rPr kumimoji="0" lang="fr-FR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invicta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 sud des USA, Originaire Am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rique Sud.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fr-FR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saevissima 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Br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 </a:t>
            </a:r>
            <a:r>
              <a:rPr kumimoji="0" lang="fr-FR" alt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monocalique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mais en Guyane forme supercolonies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fr-FR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geminata 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(Fourmi de feu tropicale) dans tout le pacifique sud. </a:t>
            </a:r>
            <a:b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fr-FR" alt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depuis le Mexique par les galions espagnols.</a:t>
            </a:r>
            <a:endParaRPr kumimoji="0" lang="fr-FR" altLang="en-US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03" y="3459255"/>
            <a:ext cx="2970257" cy="20838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" y="3459255"/>
            <a:ext cx="3531815" cy="22487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60" y="3041375"/>
            <a:ext cx="4698247" cy="35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54" y="1032652"/>
            <a:ext cx="3124277" cy="23171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93" y="3624177"/>
            <a:ext cx="3938153" cy="26254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4" y="3865637"/>
            <a:ext cx="3329574" cy="2383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70" y="1127190"/>
            <a:ext cx="3076710" cy="21280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020" y="3960174"/>
            <a:ext cx="3196481" cy="20430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06593" y="55175"/>
            <a:ext cx="6052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Wasmannia auropunctata </a:t>
            </a:r>
            <a:r>
              <a:rPr lang="fr-FR" sz="2400" dirty="0" smtClean="0"/>
              <a:t>Petite</a:t>
            </a:r>
            <a:r>
              <a:rPr lang="fr-FR" sz="2400" i="1" dirty="0" smtClean="0"/>
              <a:t> </a:t>
            </a:r>
            <a:r>
              <a:rPr lang="fr-FR" sz="2400" dirty="0" smtClean="0"/>
              <a:t>Fourmi de feu</a:t>
            </a:r>
          </a:p>
          <a:p>
            <a:pPr algn="ctr"/>
            <a:r>
              <a:rPr lang="fr-FR" sz="2000" dirty="0" smtClean="0"/>
              <a:t>Fourmi électrique en Nouvelle-Calédonie</a:t>
            </a:r>
            <a:endParaRPr lang="en-US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3636818" y="6300716"/>
            <a:ext cx="376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Reproduction par parthénogénèse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60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" y="345655"/>
            <a:ext cx="10805853" cy="62227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22273" y="7496"/>
            <a:ext cx="6652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Wasmannia auropunctata Petite </a:t>
            </a:r>
            <a:r>
              <a:rPr lang="fr-FR" dirty="0" smtClean="0"/>
              <a:t>Fourmi de feu, origine Amérique sud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8582891" y="1984664"/>
            <a:ext cx="17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Hong Kong 2005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20467" y="-236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1" y="554634"/>
            <a:ext cx="9778299" cy="63033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7299" y="6018044"/>
            <a:ext cx="525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Wasmannia auropunctata </a:t>
            </a:r>
            <a:r>
              <a:rPr lang="fr-FR" sz="2400" dirty="0" smtClean="0"/>
              <a:t>Fourmi de feu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067791" y="554634"/>
            <a:ext cx="17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Hydrocarbures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5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784</Words>
  <Application>Microsoft Office PowerPoint</Application>
  <PresentationFormat>Grand écran</PresentationFormat>
  <Paragraphs>115</Paragraphs>
  <Slides>29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Thème Office</vt:lpstr>
      <vt:lpstr>Acrobat Document</vt:lpstr>
      <vt:lpstr>Fourmis invasives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Fourmis invasives</dc:title>
  <dc:creator>Lenoir</dc:creator>
  <cp:lastModifiedBy>Lenoir</cp:lastModifiedBy>
  <cp:revision>59</cp:revision>
  <dcterms:created xsi:type="dcterms:W3CDTF">2016-05-20T18:43:42Z</dcterms:created>
  <dcterms:modified xsi:type="dcterms:W3CDTF">2016-06-13T08:42:41Z</dcterms:modified>
</cp:coreProperties>
</file>