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256" r:id="rId2"/>
    <p:sldId id="269" r:id="rId3"/>
    <p:sldId id="272" r:id="rId4"/>
    <p:sldId id="283" r:id="rId5"/>
    <p:sldId id="284" r:id="rId6"/>
    <p:sldId id="266" r:id="rId7"/>
    <p:sldId id="267" r:id="rId8"/>
    <p:sldId id="261" r:id="rId9"/>
    <p:sldId id="268" r:id="rId10"/>
    <p:sldId id="282" r:id="rId11"/>
    <p:sldId id="262" r:id="rId12"/>
    <p:sldId id="270" r:id="rId13"/>
    <p:sldId id="264" r:id="rId14"/>
    <p:sldId id="271" r:id="rId15"/>
    <p:sldId id="258" r:id="rId16"/>
    <p:sldId id="273" r:id="rId17"/>
    <p:sldId id="260" r:id="rId18"/>
    <p:sldId id="274" r:id="rId19"/>
    <p:sldId id="259" r:id="rId20"/>
    <p:sldId id="275" r:id="rId21"/>
    <p:sldId id="276" r:id="rId22"/>
    <p:sldId id="277" r:id="rId23"/>
    <p:sldId id="278" r:id="rId24"/>
    <p:sldId id="279" r:id="rId25"/>
    <p:sldId id="280" r:id="rId26"/>
    <p:sldId id="281" r:id="rId27"/>
    <p:sldId id="265" r:id="rId28"/>
  </p:sldIdLst>
  <p:sldSz cx="9144000" cy="6858000" type="screen4x3"/>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723"/>
    <a:srgbClr val="004FEE"/>
    <a:srgbClr val="74A024"/>
    <a:srgbClr val="9999FF"/>
    <a:srgbClr val="8AC8EE"/>
    <a:srgbClr val="65B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8457" autoAdjust="0"/>
  </p:normalViewPr>
  <p:slideViewPr>
    <p:cSldViewPr>
      <p:cViewPr varScale="1">
        <p:scale>
          <a:sx n="81" d="100"/>
          <a:sy n="81" d="100"/>
        </p:scale>
        <p:origin x="1710" y="96"/>
      </p:cViewPr>
      <p:guideLst>
        <p:guide orient="horz" pos="119"/>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rginie\Documents\Recherches\Lasius\data%20contamination%20Phthal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irginie\Documents\Recherches\Lasius\data%20contamination%20Phthala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rginie\Documents\Recherches\Lasius\Alain\data%20deuterium-DEH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fr-FR" sz="1100"/>
              <a:t>Main phthalates in Paris atmosphere</a:t>
            </a:r>
            <a:r>
              <a:rPr lang="fr-FR" sz="1100" baseline="0"/>
              <a:t> </a:t>
            </a:r>
            <a:r>
              <a:rPr lang="fr-FR" sz="1100"/>
              <a:t>(2002-2003)</a:t>
            </a:r>
          </a:p>
        </c:rich>
      </c:tx>
      <c:layout>
        <c:manualLayout>
          <c:xMode val="edge"/>
          <c:yMode val="edge"/>
          <c:x val="0.13171796964678367"/>
          <c:y val="0.83230813452141417"/>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1329461522534165"/>
          <c:y val="0.22926549774839514"/>
          <c:w val="0.78903994700847391"/>
          <c:h val="0.60318635623263395"/>
        </c:manualLayout>
      </c:layout>
      <c:pie3DChart>
        <c:varyColors val="1"/>
        <c:ser>
          <c:idx val="0"/>
          <c:order val="0"/>
          <c:explosion val="25"/>
          <c:dLbls>
            <c:dLbl>
              <c:idx val="0"/>
              <c:layout>
                <c:manualLayout>
                  <c:x val="-0.16537931059944355"/>
                  <c:y val="4.0612436523905338E-2"/>
                </c:manualLayout>
              </c:layout>
              <c:spPr/>
              <c:txPr>
                <a:bodyPr/>
                <a:lstStyle/>
                <a:p>
                  <a:pPr>
                    <a:defRPr>
                      <a:solidFill>
                        <a:schemeClr val="bg1"/>
                      </a:solidFill>
                      <a:effectLst/>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spPr/>
              <c:txPr>
                <a:bodyPr/>
                <a:lstStyle/>
                <a:p>
                  <a:pPr>
                    <a:defRPr>
                      <a:solidFill>
                        <a:schemeClr val="bg1"/>
                      </a:solidFill>
                    </a:defRPr>
                  </a:pPr>
                  <a:endParaRPr lang="en-US"/>
                </a:p>
              </c:txPr>
              <c:showLegendKey val="0"/>
              <c:showVal val="0"/>
              <c:showCatName val="1"/>
              <c:showSerName val="0"/>
              <c:showPercent val="1"/>
              <c:showBubbleSize val="0"/>
            </c:dLbl>
            <c:dLbl>
              <c:idx val="2"/>
              <c:layout>
                <c:manualLayout>
                  <c:x val="0.15838125409381382"/>
                  <c:y val="3.8800038325189232E-2"/>
                </c:manualLayout>
              </c:layou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8201647770642437E-2"/>
                  <c:y val="1.583826770144677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Feuil1!$B$14:$B$19</c:f>
              <c:strCache>
                <c:ptCount val="6"/>
                <c:pt idx="0">
                  <c:v>DBP</c:v>
                </c:pt>
                <c:pt idx="1">
                  <c:v>DEHP</c:v>
                </c:pt>
                <c:pt idx="2">
                  <c:v>DEP</c:v>
                </c:pt>
                <c:pt idx="3">
                  <c:v>BBP</c:v>
                </c:pt>
                <c:pt idx="4">
                  <c:v>DMP</c:v>
                </c:pt>
                <c:pt idx="5">
                  <c:v>DnOP</c:v>
                </c:pt>
              </c:strCache>
            </c:strRef>
          </c:cat>
          <c:val>
            <c:numRef>
              <c:f>Feuil1!$C$14:$C$19</c:f>
              <c:numCache>
                <c:formatCode>General</c:formatCode>
                <c:ptCount val="6"/>
                <c:pt idx="0">
                  <c:v>22.2</c:v>
                </c:pt>
                <c:pt idx="1">
                  <c:v>18.899999999999999</c:v>
                </c:pt>
                <c:pt idx="2">
                  <c:v>10.7</c:v>
                </c:pt>
                <c:pt idx="3">
                  <c:v>4.5999999999999996</c:v>
                </c:pt>
                <c:pt idx="4">
                  <c:v>0.5</c:v>
                </c:pt>
                <c:pt idx="5">
                  <c:v>0.5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fr-FR" sz="1100"/>
              <a:t>Main phthalates in Paris atmosphere</a:t>
            </a:r>
            <a:r>
              <a:rPr lang="fr-FR" sz="1100" baseline="0"/>
              <a:t> </a:t>
            </a:r>
            <a:r>
              <a:rPr lang="fr-FR" sz="1100"/>
              <a:t>(2002-2003)</a:t>
            </a:r>
          </a:p>
        </c:rich>
      </c:tx>
      <c:layout>
        <c:manualLayout>
          <c:xMode val="edge"/>
          <c:yMode val="edge"/>
          <c:x val="0.13171796964678367"/>
          <c:y val="0.83230813452141417"/>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1329461522534165"/>
          <c:y val="0.22926549774839514"/>
          <c:w val="0.78903994700847391"/>
          <c:h val="0.60318635623263395"/>
        </c:manualLayout>
      </c:layout>
      <c:pie3DChart>
        <c:varyColors val="1"/>
        <c:ser>
          <c:idx val="0"/>
          <c:order val="0"/>
          <c:explosion val="25"/>
          <c:dLbls>
            <c:dLbl>
              <c:idx val="0"/>
              <c:layout>
                <c:manualLayout>
                  <c:x val="-0.16537931059944355"/>
                  <c:y val="4.0612436523905338E-2"/>
                </c:manualLayout>
              </c:layout>
              <c:spPr/>
              <c:txPr>
                <a:bodyPr/>
                <a:lstStyle/>
                <a:p>
                  <a:pPr>
                    <a:defRPr>
                      <a:solidFill>
                        <a:schemeClr val="bg1"/>
                      </a:solidFill>
                      <a:effectLst/>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spPr/>
              <c:txPr>
                <a:bodyPr/>
                <a:lstStyle/>
                <a:p>
                  <a:pPr>
                    <a:defRPr>
                      <a:solidFill>
                        <a:schemeClr val="bg1"/>
                      </a:solidFill>
                    </a:defRPr>
                  </a:pPr>
                  <a:endParaRPr lang="en-US"/>
                </a:p>
              </c:txPr>
              <c:showLegendKey val="0"/>
              <c:showVal val="0"/>
              <c:showCatName val="1"/>
              <c:showSerName val="0"/>
              <c:showPercent val="1"/>
              <c:showBubbleSize val="0"/>
            </c:dLbl>
            <c:dLbl>
              <c:idx val="2"/>
              <c:layout>
                <c:manualLayout>
                  <c:x val="0.15838125409381382"/>
                  <c:y val="3.8800038325189232E-2"/>
                </c:manualLayout>
              </c:layou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8201647770642437E-2"/>
                  <c:y val="1.583826770144677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Feuil1!$B$14:$B$19</c:f>
              <c:strCache>
                <c:ptCount val="6"/>
                <c:pt idx="0">
                  <c:v>DBP</c:v>
                </c:pt>
                <c:pt idx="1">
                  <c:v>DEHP</c:v>
                </c:pt>
                <c:pt idx="2">
                  <c:v>DEP</c:v>
                </c:pt>
                <c:pt idx="3">
                  <c:v>BBP</c:v>
                </c:pt>
                <c:pt idx="4">
                  <c:v>DMP</c:v>
                </c:pt>
                <c:pt idx="5">
                  <c:v>DnOP</c:v>
                </c:pt>
              </c:strCache>
            </c:strRef>
          </c:cat>
          <c:val>
            <c:numRef>
              <c:f>Feuil1!$C$14:$C$19</c:f>
              <c:numCache>
                <c:formatCode>General</c:formatCode>
                <c:ptCount val="6"/>
                <c:pt idx="0">
                  <c:v>22.2</c:v>
                </c:pt>
                <c:pt idx="1">
                  <c:v>18.899999999999999</c:v>
                </c:pt>
                <c:pt idx="2">
                  <c:v>10.7</c:v>
                </c:pt>
                <c:pt idx="3">
                  <c:v>4.5999999999999996</c:v>
                </c:pt>
                <c:pt idx="4">
                  <c:v>0.5</c:v>
                </c:pt>
                <c:pt idx="5">
                  <c:v>0.5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pPr>
            <a:r>
              <a:rPr lang="fr-FR" sz="1200"/>
              <a:t>Quantity DEHP-D (ng/ant)</a:t>
            </a:r>
          </a:p>
        </c:rich>
      </c:tx>
      <c:layout>
        <c:manualLayout>
          <c:xMode val="edge"/>
          <c:yMode val="edge"/>
          <c:x val="0.34905555555555556"/>
          <c:y val="7.407407407407407E-2"/>
        </c:manualLayout>
      </c:layout>
      <c:overlay val="1"/>
    </c:title>
    <c:autoTitleDeleted val="0"/>
    <c:plotArea>
      <c:layout>
        <c:manualLayout>
          <c:layoutTarget val="inner"/>
          <c:xMode val="edge"/>
          <c:yMode val="edge"/>
          <c:x val="7.8139476340357256E-2"/>
          <c:y val="5.1400554097404488E-2"/>
          <c:w val="0.83877978981067458"/>
          <c:h val="0.8326195683872849"/>
        </c:manualLayout>
      </c:layout>
      <c:barChart>
        <c:barDir val="col"/>
        <c:grouping val="clustered"/>
        <c:varyColors val="0"/>
        <c:ser>
          <c:idx val="0"/>
          <c:order val="0"/>
          <c:tx>
            <c:strRef>
              <c:f>Feuil1!$E$2</c:f>
              <c:strCache>
                <c:ptCount val="1"/>
                <c:pt idx="0">
                  <c:v>DEHP-D</c:v>
                </c:pt>
              </c:strCache>
            </c:strRef>
          </c:tx>
          <c:invertIfNegative val="0"/>
          <c:errBars>
            <c:errBarType val="plus"/>
            <c:errValType val="cust"/>
            <c:noEndCap val="0"/>
            <c:plus>
              <c:numRef>
                <c:f>Feuil1!$B$7:$D$7</c:f>
                <c:numCache>
                  <c:formatCode>General</c:formatCode>
                  <c:ptCount val="3"/>
                  <c:pt idx="0">
                    <c:v>1.1299999999999999</c:v>
                  </c:pt>
                  <c:pt idx="1">
                    <c:v>0.37</c:v>
                  </c:pt>
                  <c:pt idx="2">
                    <c:v>0.08</c:v>
                  </c:pt>
                </c:numCache>
              </c:numRef>
            </c:plus>
            <c:minus>
              <c:numRef>
                <c:f>Feuil1!$B$7:$D$7</c:f>
                <c:numCache>
                  <c:formatCode>General</c:formatCode>
                  <c:ptCount val="3"/>
                  <c:pt idx="0">
                    <c:v>1.1299999999999999</c:v>
                  </c:pt>
                  <c:pt idx="1">
                    <c:v>0.37</c:v>
                  </c:pt>
                  <c:pt idx="2">
                    <c:v>0.08</c:v>
                  </c:pt>
                </c:numCache>
              </c:numRef>
            </c:minus>
          </c:errBars>
          <c:cat>
            <c:strRef>
              <c:f>Feuil1!$B$1:$D$1</c:f>
              <c:strCache>
                <c:ptCount val="3"/>
                <c:pt idx="0">
                  <c:v>D0</c:v>
                </c:pt>
                <c:pt idx="1">
                  <c:v>D1</c:v>
                </c:pt>
                <c:pt idx="2">
                  <c:v>D2</c:v>
                </c:pt>
              </c:strCache>
            </c:strRef>
          </c:cat>
          <c:val>
            <c:numRef>
              <c:f>Feuil1!$B$2:$D$2</c:f>
              <c:numCache>
                <c:formatCode>General</c:formatCode>
                <c:ptCount val="3"/>
                <c:pt idx="0">
                  <c:v>4.63</c:v>
                </c:pt>
                <c:pt idx="1">
                  <c:v>1.9</c:v>
                </c:pt>
                <c:pt idx="2">
                  <c:v>0.61</c:v>
                </c:pt>
              </c:numCache>
            </c:numRef>
          </c:val>
        </c:ser>
        <c:ser>
          <c:idx val="1"/>
          <c:order val="1"/>
          <c:tx>
            <c:strRef>
              <c:f>Feuil1!$E$4</c:f>
              <c:strCache>
                <c:ptCount val="1"/>
                <c:pt idx="0">
                  <c:v>Control</c:v>
                </c:pt>
              </c:strCache>
            </c:strRef>
          </c:tx>
          <c:spPr>
            <a:noFill/>
            <a:ln>
              <a:solidFill>
                <a:schemeClr val="tx1"/>
              </a:solidFill>
            </a:ln>
          </c:spPr>
          <c:invertIfNegative val="0"/>
          <c:cat>
            <c:strRef>
              <c:f>Feuil1!$B$1:$D$1</c:f>
              <c:strCache>
                <c:ptCount val="3"/>
                <c:pt idx="0">
                  <c:v>D0</c:v>
                </c:pt>
                <c:pt idx="1">
                  <c:v>D1</c:v>
                </c:pt>
                <c:pt idx="2">
                  <c:v>D2</c:v>
                </c:pt>
              </c:strCache>
            </c:strRef>
          </c:cat>
          <c:val>
            <c:numRef>
              <c:f>Feuil1!$B$4:$D$4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axId val="470909472"/>
        <c:axId val="470909864"/>
      </c:barChart>
      <c:catAx>
        <c:axId val="470909472"/>
        <c:scaling>
          <c:orientation val="minMax"/>
        </c:scaling>
        <c:delete val="0"/>
        <c:axPos val="b"/>
        <c:numFmt formatCode="General" sourceLinked="0"/>
        <c:majorTickMark val="out"/>
        <c:minorTickMark val="none"/>
        <c:tickLblPos val="nextTo"/>
        <c:crossAx val="470909864"/>
        <c:crosses val="autoZero"/>
        <c:auto val="1"/>
        <c:lblAlgn val="ctr"/>
        <c:lblOffset val="100"/>
        <c:noMultiLvlLbl val="0"/>
      </c:catAx>
      <c:valAx>
        <c:axId val="470909864"/>
        <c:scaling>
          <c:orientation val="minMax"/>
        </c:scaling>
        <c:delete val="0"/>
        <c:axPos val="l"/>
        <c:numFmt formatCode="General" sourceLinked="1"/>
        <c:majorTickMark val="out"/>
        <c:minorTickMark val="none"/>
        <c:tickLblPos val="nextTo"/>
        <c:crossAx val="470909472"/>
        <c:crosses val="autoZero"/>
        <c:crossBetween val="between"/>
      </c:valAx>
    </c:plotArea>
    <c:legend>
      <c:legendPos val="r"/>
      <c:layout>
        <c:manualLayout>
          <c:xMode val="edge"/>
          <c:yMode val="edge"/>
          <c:x val="0.68743545601874534"/>
          <c:y val="0.3005420676582094"/>
          <c:w val="0.21263393083567211"/>
          <c:h val="0.16743438320209975"/>
        </c:manualLayout>
      </c:layout>
      <c:overlay val="0"/>
      <c:txPr>
        <a:bodyPr/>
        <a:lstStyle/>
        <a:p>
          <a:pPr>
            <a:defRPr sz="900"/>
          </a:pPr>
          <a:endParaRPr lang="en-US"/>
        </a:p>
      </c:txPr>
    </c:legend>
    <c:plotVisOnly val="1"/>
    <c:dispBlanksAs val="gap"/>
    <c:showDLblsOverMax val="0"/>
  </c:chart>
  <c:spPr>
    <a:ln>
      <a:solidFill>
        <a:sysClr val="windowText" lastClr="000000"/>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5E11B4B-D1C5-4859-9AEA-39B77D40CEEC}" type="datetimeFigureOut">
              <a:rPr lang="fr-FR" smtClean="0"/>
              <a:t>29/09/2015</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6608438-86BD-49E7-B2CD-DDDD316522CC}" type="slidenum">
              <a:rPr lang="fr-FR" smtClean="0"/>
              <a:t>‹N°›</a:t>
            </a:fld>
            <a:endParaRPr lang="fr-FR"/>
          </a:p>
        </p:txBody>
      </p:sp>
    </p:spTree>
    <p:extLst>
      <p:ext uri="{BB962C8B-B14F-4D97-AF65-F5344CB8AC3E}">
        <p14:creationId xmlns:p14="http://schemas.microsoft.com/office/powerpoint/2010/main" val="35020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Alcohol" TargetMode="External"/><Relationship Id="rId13" Type="http://schemas.openxmlformats.org/officeDocument/2006/relationships/hyperlink" Target="http://en.wikipedia.org/wiki/EU_Directive" TargetMode="External"/><Relationship Id="rId3" Type="http://schemas.openxmlformats.org/officeDocument/2006/relationships/hyperlink" Target="http://fr.wikipedia.org/wiki/Phtalate" TargetMode="External"/><Relationship Id="rId7" Type="http://schemas.openxmlformats.org/officeDocument/2006/relationships/hyperlink" Target="http://en.wikipedia.org/wiki/Organic_solvents" TargetMode="External"/><Relationship Id="rId12" Type="http://schemas.openxmlformats.org/officeDocument/2006/relationships/hyperlink" Target="http://en.wikipedia.org/wiki/European_Uni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Adhesive" TargetMode="External"/><Relationship Id="rId11" Type="http://schemas.openxmlformats.org/officeDocument/2006/relationships/hyperlink" Target="http://en.wikipedia.org/wiki/Ectoparasiticide" TargetMode="External"/><Relationship Id="rId5" Type="http://schemas.openxmlformats.org/officeDocument/2006/relationships/hyperlink" Target="http://en.wikipedia.org/wiki/Plasticizer" TargetMode="External"/><Relationship Id="rId15" Type="http://schemas.openxmlformats.org/officeDocument/2006/relationships/hyperlink" Target="http://en.wikipedia.org/wiki/Methyl_methacrylate" TargetMode="External"/><Relationship Id="rId10" Type="http://schemas.openxmlformats.org/officeDocument/2006/relationships/hyperlink" Target="http://en.wikipedia.org/wiki/Benzene" TargetMode="External"/><Relationship Id="rId4" Type="http://schemas.openxmlformats.org/officeDocument/2006/relationships/hyperlink" Target="http://fr.wikipedia.org/wiki/Formule_brute" TargetMode="External"/><Relationship Id="rId9" Type="http://schemas.openxmlformats.org/officeDocument/2006/relationships/hyperlink" Target="http://en.wikipedia.org/wiki/Ether" TargetMode="External"/><Relationship Id="rId14" Type="http://schemas.openxmlformats.org/officeDocument/2006/relationships/hyperlink" Target="http://en.wikipedia.org/wiki/Dibutyl_phthalat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a:t>
            </a:fld>
            <a:endParaRPr lang="fr-FR"/>
          </a:p>
        </p:txBody>
      </p:sp>
    </p:spTree>
    <p:extLst>
      <p:ext uri="{BB962C8B-B14F-4D97-AF65-F5344CB8AC3E}">
        <p14:creationId xmlns:p14="http://schemas.microsoft.com/office/powerpoint/2010/main" val="411075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Phtalates dans l’atmosphère : une grosse</a:t>
            </a:r>
            <a:r>
              <a:rPr lang="fr-FR" baseline="0" dirty="0" smtClean="0"/>
              <a:t> partie dans la phase vapeur (70% pour le DEHP) et une partie non négligeable adsorbée aux particules (30% pour le DEHP)</a:t>
            </a:r>
            <a:endParaRPr lang="fr-FR" dirty="0" smtClean="0"/>
          </a:p>
          <a:p>
            <a:endParaRPr lang="fr-FR" dirty="0" smtClean="0"/>
          </a:p>
          <a:p>
            <a:r>
              <a:rPr lang="fr-FR" dirty="0" err="1" smtClean="0"/>
              <a:t>Aerosols</a:t>
            </a:r>
            <a:r>
              <a:rPr lang="fr-FR" dirty="0" smtClean="0"/>
              <a:t> + </a:t>
            </a:r>
            <a:r>
              <a:rPr lang="fr-FR" dirty="0" err="1" smtClean="0"/>
              <a:t>phthalates</a:t>
            </a:r>
            <a:r>
              <a:rPr lang="fr-FR" dirty="0" smtClean="0"/>
              <a:t> </a:t>
            </a:r>
            <a:r>
              <a:rPr lang="fr-FR" dirty="0" smtClean="0">
                <a:sym typeface="Wingdings" pitchFamily="2" charset="2"/>
              </a:rPr>
              <a:t> adsorption sur la cuticule des fourmis</a:t>
            </a:r>
            <a:r>
              <a:rPr lang="fr-FR" baseline="0" dirty="0" smtClean="0">
                <a:sym typeface="Wingdings" pitchFamily="2" charset="2"/>
              </a:rPr>
              <a:t> </a:t>
            </a:r>
          </a:p>
          <a:p>
            <a:r>
              <a:rPr lang="fr-FR" baseline="0" dirty="0" smtClean="0">
                <a:sym typeface="Wingdings" pitchFamily="2" charset="2"/>
              </a:rPr>
              <a:t>contamination faible (moins de 1 % des composés cuticulaires), à taux assez variable mais chronique</a:t>
            </a:r>
          </a:p>
          <a:p>
            <a:endParaRPr lang="fr-FR" baseline="0" dirty="0" smtClean="0">
              <a:sym typeface="Wingdings" pitchFamily="2" charset="2"/>
            </a:endParaRPr>
          </a:p>
          <a:p>
            <a:r>
              <a:rPr lang="fr-FR" baseline="0" dirty="0" err="1" smtClean="0">
                <a:sym typeface="Wingdings" pitchFamily="2" charset="2"/>
              </a:rPr>
              <a:t>Pbtq</a:t>
            </a:r>
            <a:r>
              <a:rPr lang="fr-FR" baseline="0" dirty="0" smtClean="0">
                <a:sym typeface="Wingdings" pitchFamily="2" charset="2"/>
              </a:rPr>
              <a:t> : quels effets sur les fourmis ? </a:t>
            </a:r>
          </a:p>
          <a:p>
            <a:r>
              <a:rPr lang="fr-FR" baseline="0" dirty="0" smtClean="0">
                <a:sym typeface="Wingdings" pitchFamily="2" charset="2"/>
              </a:rPr>
              <a:t>          comment se comportent ces molécules à la surface de la cuticule des fourmis ?          </a:t>
            </a:r>
          </a:p>
          <a:p>
            <a:r>
              <a:rPr lang="fr-FR" baseline="0" dirty="0" smtClean="0">
                <a:sym typeface="Wingdings" pitchFamily="2" charset="2"/>
              </a:rPr>
              <a:t>          comment se fait-ils qu’ils restent à bas taux ? </a:t>
            </a:r>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10</a:t>
            </a:fld>
            <a:endParaRPr lang="fr-FR"/>
          </a:p>
        </p:txBody>
      </p:sp>
    </p:spTree>
    <p:extLst>
      <p:ext uri="{BB962C8B-B14F-4D97-AF65-F5344CB8AC3E}">
        <p14:creationId xmlns:p14="http://schemas.microsoft.com/office/powerpoint/2010/main" val="370921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ym typeface="Wingdings" pitchFamily="2" charset="2"/>
              </a:rPr>
              <a:t>Dépôt sur fourmis vivantes de 2µg de composé dilué dans 1µl de </a:t>
            </a:r>
            <a:r>
              <a:rPr lang="fr-FR" baseline="0" dirty="0" err="1" smtClean="0">
                <a:sym typeface="Wingdings" pitchFamily="2" charset="2"/>
              </a:rPr>
              <a:t>methanol</a:t>
            </a:r>
            <a:r>
              <a:rPr lang="fr-FR" baseline="0" dirty="0" smtClean="0">
                <a:sym typeface="Wingdings" pitchFamily="2" charset="2"/>
              </a:rPr>
              <a:t>  disparition en quelques jours avec retour à des taux basaux</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bg1">
                    <a:lumMod val="50000"/>
                  </a:schemeClr>
                </a:solidFill>
              </a:rPr>
              <a:t>Fig. 1. </a:t>
            </a:r>
            <a:r>
              <a:rPr lang="en-US" sz="1200" i="1" kern="1200" dirty="0" smtClean="0">
                <a:solidFill>
                  <a:schemeClr val="bg1">
                    <a:lumMod val="50000"/>
                  </a:schemeClr>
                </a:solidFill>
                <a:effectLst/>
                <a:latin typeface="+mn-lt"/>
                <a:ea typeface="+mn-ea"/>
                <a:cs typeface="+mn-cs"/>
              </a:rPr>
              <a:t>DEHP quantity decreased with time on inoculated ants (ANOVA F(3,41) = 12.64, P=0.000001) and became non significantly different from controls after 5 days.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bg1">
                    <a:lumMod val="50000"/>
                  </a:schemeClr>
                </a:solidFill>
                <a:effectLst/>
                <a:latin typeface="+mn-lt"/>
                <a:ea typeface="+mn-ea"/>
                <a:cs typeface="+mn-cs"/>
              </a:rPr>
              <a:t>          </a:t>
            </a:r>
            <a:r>
              <a:rPr lang="en-GB" sz="1200" i="1" dirty="0" smtClean="0">
                <a:solidFill>
                  <a:schemeClr val="bg1">
                    <a:lumMod val="50000"/>
                  </a:schemeClr>
                </a:solidFill>
              </a:rPr>
              <a:t>DEHP quantities on ants (differences between Control and Treated at Day 0 P = 0.000001, D1 P = 0.00008, D3 P = 0.0007 and D5 P = 0.40 NS)</a:t>
            </a:r>
            <a:endParaRPr lang="fr-FR" sz="1200" i="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lumMod val="50000"/>
                  </a:schemeClr>
                </a:solidFill>
              </a:rPr>
              <a:t>Fig. 2. </a:t>
            </a:r>
            <a:r>
              <a:rPr lang="en-US" sz="1200" i="1" kern="1200" dirty="0" smtClean="0">
                <a:solidFill>
                  <a:schemeClr val="bg1">
                    <a:lumMod val="50000"/>
                  </a:schemeClr>
                </a:solidFill>
                <a:effectLst/>
                <a:latin typeface="+mn-lt"/>
                <a:ea typeface="+mn-ea"/>
                <a:cs typeface="+mn-cs"/>
              </a:rPr>
              <a:t>DBP quantity decreased rapidly with time (ANOVA F (2,27) = 40.0, P = 0.001), after 48 hours it was not different from control ants. </a:t>
            </a:r>
            <a:endParaRPr lang="fr-FR" sz="1200" i="1"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lumMod val="50000"/>
                  </a:schemeClr>
                </a:solidFill>
              </a:rPr>
              <a:t>          DBP quantities on ants (differences between Control and Treated at T0 P = 0.000001, T1 P = 0.00005 and T2 P, = 0.59 NS)</a:t>
            </a:r>
            <a:endParaRPr lang="fr-FR" sz="1200" i="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lumMod val="50000"/>
                  </a:schemeClr>
                </a:solidFill>
              </a:rPr>
              <a:t>Fig. 3. </a:t>
            </a:r>
            <a:r>
              <a:rPr lang="en-US" sz="1200" i="1" kern="1200" dirty="0" err="1" smtClean="0">
                <a:solidFill>
                  <a:schemeClr val="bg1">
                    <a:lumMod val="50000"/>
                  </a:schemeClr>
                </a:solidFill>
                <a:effectLst/>
                <a:latin typeface="+mn-lt"/>
                <a:ea typeface="+mn-ea"/>
                <a:cs typeface="+mn-cs"/>
              </a:rPr>
              <a:t>DiBP</a:t>
            </a:r>
            <a:r>
              <a:rPr lang="en-US" sz="1200" i="1" kern="1200" dirty="0" smtClean="0">
                <a:solidFill>
                  <a:schemeClr val="bg1">
                    <a:lumMod val="50000"/>
                  </a:schemeClr>
                </a:solidFill>
                <a:effectLst/>
                <a:latin typeface="+mn-lt"/>
                <a:ea typeface="+mn-ea"/>
                <a:cs typeface="+mn-cs"/>
              </a:rPr>
              <a:t> evolution was comparable to DBP: it decreases rapidly to the control level in two days (ANOVA F(2,25) = 274.4, P = 0.00001).</a:t>
            </a:r>
            <a:endParaRPr lang="fr-FR" sz="1200" i="1"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lumMod val="50000"/>
                  </a:schemeClr>
                </a:solidFill>
              </a:rPr>
              <a:t>          </a:t>
            </a:r>
            <a:r>
              <a:rPr lang="en-US" sz="1200" i="1" dirty="0" err="1" smtClean="0">
                <a:solidFill>
                  <a:schemeClr val="bg1">
                    <a:lumMod val="50000"/>
                  </a:schemeClr>
                </a:solidFill>
              </a:rPr>
              <a:t>DiBP</a:t>
            </a:r>
            <a:r>
              <a:rPr lang="en-US" sz="1200" i="1" dirty="0" smtClean="0">
                <a:solidFill>
                  <a:schemeClr val="bg1">
                    <a:lumMod val="50000"/>
                  </a:schemeClr>
                </a:solidFill>
              </a:rPr>
              <a:t> quantities on ants (differences between Control and Treated at T0 P = 0.000006, T1 P = 0.00005 and T2 P= 0.86 NS)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bg1">
                    <a:lumMod val="50000"/>
                  </a:schemeClr>
                </a:solidFill>
                <a:effectLst/>
                <a:latin typeface="+mn-lt"/>
                <a:ea typeface="+mn-ea"/>
                <a:cs typeface="+mn-cs"/>
              </a:rPr>
              <a:t>When the ants were extracted just after inoculation the mean quantity of phthalates retrieved was generally between 10 to 20% (12% for DEHP, 22% for DBP, and 8% for BBP) but surprisingly 84% for the isomer </a:t>
            </a:r>
            <a:r>
              <a:rPr lang="en-US" sz="1200" i="1" kern="1200" dirty="0" err="1" smtClean="0">
                <a:solidFill>
                  <a:schemeClr val="bg1">
                    <a:lumMod val="50000"/>
                  </a:schemeClr>
                </a:solidFill>
                <a:effectLst/>
                <a:latin typeface="+mn-lt"/>
                <a:ea typeface="+mn-ea"/>
                <a:cs typeface="+mn-cs"/>
              </a:rPr>
              <a:t>DiBP</a:t>
            </a:r>
            <a:r>
              <a:rPr lang="en-US" sz="1200" i="1" kern="1200" dirty="0" smtClean="0">
                <a:solidFill>
                  <a:schemeClr val="bg1">
                    <a:lumMod val="50000"/>
                  </a:schemeClr>
                </a:solidFill>
                <a:effectLst/>
                <a:latin typeface="+mn-lt"/>
                <a:ea typeface="+mn-ea"/>
                <a:cs typeface="+mn-cs"/>
              </a:rPr>
              <a:t>. </a:t>
            </a:r>
            <a:endParaRPr lang="fr-FR" sz="1200" i="1" kern="1200" dirty="0" smtClean="0">
              <a:solidFill>
                <a:schemeClr val="bg1">
                  <a:lumMod val="50000"/>
                </a:schemeClr>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11</a:t>
            </a:fld>
            <a:endParaRPr lang="fr-FR"/>
          </a:p>
        </p:txBody>
      </p:sp>
    </p:spTree>
    <p:extLst>
      <p:ext uri="{BB962C8B-B14F-4D97-AF65-F5344CB8AC3E}">
        <p14:creationId xmlns:p14="http://schemas.microsoft.com/office/powerpoint/2010/main" val="24708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Même phénomène lorsqu’on</a:t>
            </a:r>
            <a:r>
              <a:rPr lang="fr-FR" baseline="0" dirty="0" smtClean="0"/>
              <a:t> réalise des manip control : avec du DEHP marqué qu’on peut aisément identifié par rapport au DEHP « ambiant », avec un phtalate non détecté sur les fourmis en nature, le BBP </a:t>
            </a:r>
            <a:r>
              <a:rPr lang="fr-FR" baseline="0" dirty="0" smtClean="0">
                <a:sym typeface="Wingdings" pitchFamily="2" charset="2"/>
              </a:rPr>
              <a:t>(</a:t>
            </a:r>
            <a:r>
              <a:rPr lang="en-US" sz="1200" kern="1200" dirty="0" smtClean="0">
                <a:solidFill>
                  <a:schemeClr val="tx1"/>
                </a:solidFill>
                <a:effectLst/>
                <a:latin typeface="+mn-lt"/>
                <a:ea typeface="+mn-ea"/>
                <a:cs typeface="+mn-cs"/>
              </a:rPr>
              <a:t>Benzyl Butyl Phthalate)</a:t>
            </a:r>
            <a:endParaRPr lang="fr-FR" sz="1200" kern="1200" baseline="0" dirty="0" smtClean="0">
              <a:solidFill>
                <a:schemeClr val="tx1"/>
              </a:solidFill>
              <a:effectLst/>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ym typeface="Wingdings" pitchFamily="2" charset="2"/>
              </a:rPr>
              <a:t>Simple dégradation au cours du temps ou </a:t>
            </a:r>
            <a:r>
              <a:rPr lang="fr-FR" dirty="0" smtClean="0"/>
              <a:t>capacité de</a:t>
            </a:r>
            <a:r>
              <a:rPr lang="fr-FR" baseline="0" dirty="0" smtClean="0">
                <a:sym typeface="Wingdings" pitchFamily="2" charset="2"/>
              </a:rPr>
              <a:t> métabolisation par les fourmis ?</a:t>
            </a:r>
            <a:endParaRPr lang="fr-FR" dirty="0" smtClean="0"/>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Fig. De-DEHP: </a:t>
            </a:r>
            <a:r>
              <a:rPr lang="en-US" sz="1200" i="1" kern="1200" dirty="0" smtClean="0">
                <a:solidFill>
                  <a:schemeClr val="tx1"/>
                </a:solidFill>
                <a:effectLst/>
                <a:latin typeface="+mn-lt"/>
                <a:ea typeface="+mn-ea"/>
                <a:cs typeface="+mn-cs"/>
              </a:rPr>
              <a:t>We deposited on live ants 50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of DEHP-D in 1 µl methanol. On live ants deuterium phthalate quantities decreased rapidly on the cuticle (ANOVA (1,2) 58, F = 10.55, P = 0.0001). After 2 days the quantities do not differ compared to D1. </a:t>
            </a: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Fig. </a:t>
            </a:r>
            <a:r>
              <a:rPr lang="en-US" sz="1200" i="1" kern="1200" dirty="0" smtClean="0">
                <a:solidFill>
                  <a:schemeClr val="tx1"/>
                </a:solidFill>
                <a:effectLst/>
                <a:latin typeface="+mn-lt"/>
                <a:ea typeface="+mn-ea"/>
                <a:cs typeface="+mn-cs"/>
              </a:rPr>
              <a:t>BBP disappeared very quickly (ANOVA F(2,21) = 59.8, P = 0.00001), after 24 hours it did not differ from the control ants (7.8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ant vs. 0, P = 0.35).</a:t>
            </a: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      BBP quantities on ants (differences between Control and Treated at D0 P = 0.00001, D1 P = 0.35 NS and D2 all values at 0). All control at 0.</a:t>
            </a:r>
            <a:endParaRPr lang="fr-FR" sz="1200" i="1" dirty="0" smtClean="0"/>
          </a:p>
          <a:p>
            <a:r>
              <a:rPr lang="fr-FR" i="1" dirty="0" smtClean="0"/>
              <a:t>Fig. </a:t>
            </a:r>
            <a:r>
              <a:rPr lang="fr-FR" i="1" dirty="0" err="1" smtClean="0"/>
              <a:t>Eicosane</a:t>
            </a:r>
            <a:r>
              <a:rPr lang="fr-FR" i="1" dirty="0" smtClean="0"/>
              <a:t>: </a:t>
            </a:r>
            <a:r>
              <a:rPr lang="en-US" sz="1200" i="1" kern="1200" dirty="0" smtClean="0">
                <a:solidFill>
                  <a:schemeClr val="tx1"/>
                </a:solidFill>
                <a:effectLst/>
                <a:latin typeface="+mn-lt"/>
                <a:ea typeface="+mn-ea"/>
                <a:cs typeface="+mn-cs"/>
              </a:rPr>
              <a:t>after the deposit of 200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of </a:t>
            </a:r>
            <a:r>
              <a:rPr lang="en-US" sz="1200" i="1" kern="1200" dirty="0" err="1" smtClean="0">
                <a:solidFill>
                  <a:schemeClr val="tx1"/>
                </a:solidFill>
                <a:effectLst/>
                <a:latin typeface="+mn-lt"/>
                <a:ea typeface="+mn-ea"/>
                <a:cs typeface="+mn-cs"/>
              </a:rPr>
              <a:t>eicosane</a:t>
            </a:r>
            <a:r>
              <a:rPr lang="en-US" sz="1200" i="1" kern="1200" dirty="0" smtClean="0">
                <a:solidFill>
                  <a:schemeClr val="tx1"/>
                </a:solidFill>
                <a:effectLst/>
                <a:latin typeface="+mn-lt"/>
                <a:ea typeface="+mn-ea"/>
                <a:cs typeface="+mn-cs"/>
              </a:rPr>
              <a:t> on the cuticles of live ants, the quantities decreased very rapidly with only 1.19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after 24 hours (P = 0.00001) and it decreased again after 2 days (P = 0.01).</a:t>
            </a:r>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12</a:t>
            </a:fld>
            <a:endParaRPr lang="fr-FR"/>
          </a:p>
        </p:txBody>
      </p:sp>
    </p:spTree>
    <p:extLst>
      <p:ext uri="{BB962C8B-B14F-4D97-AF65-F5344CB8AC3E}">
        <p14:creationId xmlns:p14="http://schemas.microsoft.com/office/powerpoint/2010/main" val="180627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dépôt de DEHP sur des fourmis mortes : plus de disparition, les taux récupérés</a:t>
            </a:r>
            <a:r>
              <a:rPr lang="fr-FR" baseline="0" dirty="0" smtClean="0"/>
              <a:t> restent similaires sur 5 jours et bien supérieurs aux taux de cadavres « contrôles »</a:t>
            </a:r>
            <a:endParaRPr lang="fr-FR" dirty="0" smtClean="0"/>
          </a:p>
          <a:p>
            <a:pPr marL="171450" indent="-171450">
              <a:buFont typeface="Symbol"/>
              <a:buChar char="Þ"/>
            </a:pPr>
            <a:r>
              <a:rPr lang="fr-FR" dirty="0" smtClean="0"/>
              <a:t>Ces différents résultats suggèrent que les phtalates</a:t>
            </a:r>
            <a:r>
              <a:rPr lang="fr-FR" baseline="0" dirty="0" smtClean="0"/>
              <a:t> sont activement éliminés de la cuticule des fourmis, et que ce n’est pas une simple dégradation ou évaporation de ces composés synthétiques.</a:t>
            </a:r>
            <a:endParaRPr lang="fr-FR" dirty="0" smtClean="0"/>
          </a:p>
          <a:p>
            <a:pPr marL="0" indent="0">
              <a:buFont typeface="Symbol"/>
              <a:buNone/>
            </a:pPr>
            <a:endParaRPr lang="fr-FR" dirty="0" smtClean="0"/>
          </a:p>
          <a:p>
            <a:pPr marL="0" indent="0">
              <a:buFont typeface="Symbol"/>
              <a:buNone/>
            </a:pPr>
            <a:r>
              <a:rPr lang="fr-FR" dirty="0" smtClean="0"/>
              <a:t>Même manip avec un composé cuticulaire classique, afin de déterminer si on révèle</a:t>
            </a:r>
            <a:r>
              <a:rPr lang="fr-FR" baseline="0" dirty="0" smtClean="0"/>
              <a:t> ici une propriété générique de la cuticule des fourmis : </a:t>
            </a:r>
            <a:r>
              <a:rPr lang="fr-FR" baseline="0" dirty="0" err="1" smtClean="0"/>
              <a:t>Eicosane</a:t>
            </a:r>
            <a:r>
              <a:rPr lang="fr-FR" baseline="0" dirty="0" smtClean="0"/>
              <a:t>, hydrocarbure absent de la signature de </a:t>
            </a:r>
            <a:r>
              <a:rPr lang="fr-FR" i="1" baseline="0" dirty="0" err="1" smtClean="0"/>
              <a:t>Lasius</a:t>
            </a:r>
            <a:r>
              <a:rPr lang="fr-FR" i="1" baseline="0" dirty="0" smtClean="0"/>
              <a:t> </a:t>
            </a:r>
            <a:r>
              <a:rPr lang="fr-FR" i="1" baseline="0" dirty="0" err="1" smtClean="0"/>
              <a:t>niger</a:t>
            </a:r>
            <a:r>
              <a:rPr lang="fr-FR" baseline="0" dirty="0" smtClean="0"/>
              <a:t>.</a:t>
            </a:r>
            <a:endParaRPr lang="fr-FR" dirty="0" smtClean="0"/>
          </a:p>
          <a:p>
            <a:r>
              <a:rPr lang="fr-FR" dirty="0" smtClean="0">
                <a:sym typeface="Wingdings" pitchFamily="2" charset="2"/>
              </a:rPr>
              <a:t> Diminution chez les fourmis vivantes mais pas chez les fourmis mortes (même si tendance)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sym typeface="Wingdings" pitchFamily="2" charset="2"/>
              </a:rPr>
              <a:t>=&gt; Mise en évidence d’une dynamique de renouvellement des composés cuticulaires. Ce phénomène touches les composés « naturels » tels que les HC mais, et c’est plus étonnant, concerne aussi les contaminants synthétiques tels que les phtalates.</a:t>
            </a:r>
            <a:endParaRPr lang="fr-FR" baseline="0" dirty="0" smtClean="0">
              <a:sym typeface="Wingdings" pitchFamily="2" charset="2"/>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Fig. 5 – </a:t>
            </a:r>
            <a:r>
              <a:rPr lang="en-US" sz="1200" i="1" kern="1200" dirty="0" smtClean="0">
                <a:solidFill>
                  <a:schemeClr val="tx1"/>
                </a:solidFill>
                <a:effectLst/>
                <a:latin typeface="+mn-lt"/>
                <a:ea typeface="+mn-ea"/>
                <a:cs typeface="+mn-cs"/>
              </a:rPr>
              <a:t>2µl of DEHP (200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/µl) were deposited on the abdomen of the ants. </a:t>
            </a:r>
            <a:r>
              <a:rPr lang="en-US" sz="1200" i="1" dirty="0" smtClean="0"/>
              <a:t>DEHP quantities on ant corpses after 1, 2, 3 and 5 days</a:t>
            </a:r>
            <a:r>
              <a:rPr lang="en-US" sz="1200" b="0" i="1" dirty="0" smtClean="0"/>
              <a:t>. </a:t>
            </a:r>
            <a:r>
              <a:rPr lang="en-US" sz="1200" b="0" i="1" kern="1200" dirty="0" smtClean="0">
                <a:solidFill>
                  <a:schemeClr val="tx1"/>
                </a:solidFill>
                <a:effectLst/>
                <a:latin typeface="+mn-lt"/>
                <a:ea typeface="+mn-ea"/>
                <a:cs typeface="+mn-cs"/>
              </a:rPr>
              <a:t>It appeared that DEHP quantities was very stable, it did not decrease (ANOVA F(1,4) = 1.67, P = 0.19) and is always higher than the controls. </a:t>
            </a:r>
            <a:r>
              <a:rPr lang="en-US" sz="1200" i="1" kern="1200" dirty="0" smtClean="0">
                <a:solidFill>
                  <a:schemeClr val="tx1"/>
                </a:solidFill>
                <a:effectLst/>
                <a:latin typeface="+mn-lt"/>
                <a:ea typeface="+mn-ea"/>
                <a:cs typeface="+mn-cs"/>
              </a:rPr>
              <a:t>We retrieved only 2% of the deposited quantity when it was 12% on live ants.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Fig. 6 – </a:t>
            </a:r>
            <a:r>
              <a:rPr lang="en-US" sz="1200" i="1" dirty="0" err="1" smtClean="0"/>
              <a:t>Eicosane</a:t>
            </a:r>
            <a:r>
              <a:rPr lang="en-US" sz="1200" i="1" dirty="0" smtClean="0"/>
              <a:t> quantities on live and dead ants after 1 and 2 days. A</a:t>
            </a:r>
            <a:r>
              <a:rPr lang="en-US" sz="1200" i="1" kern="1200" dirty="0" smtClean="0">
                <a:solidFill>
                  <a:schemeClr val="tx1"/>
                </a:solidFill>
                <a:effectLst/>
                <a:latin typeface="+mn-lt"/>
                <a:ea typeface="+mn-ea"/>
                <a:cs typeface="+mn-cs"/>
              </a:rPr>
              <a:t>fter the deposit of 200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of </a:t>
            </a:r>
            <a:r>
              <a:rPr lang="en-US" sz="1200" i="1" kern="1200" dirty="0" err="1" smtClean="0">
                <a:solidFill>
                  <a:schemeClr val="tx1"/>
                </a:solidFill>
                <a:effectLst/>
                <a:latin typeface="+mn-lt"/>
                <a:ea typeface="+mn-ea"/>
                <a:cs typeface="+mn-cs"/>
              </a:rPr>
              <a:t>eicosane</a:t>
            </a:r>
            <a:r>
              <a:rPr lang="en-US" sz="1200" i="1" kern="1200" dirty="0" smtClean="0">
                <a:solidFill>
                  <a:schemeClr val="tx1"/>
                </a:solidFill>
                <a:effectLst/>
                <a:latin typeface="+mn-lt"/>
                <a:ea typeface="+mn-ea"/>
                <a:cs typeface="+mn-cs"/>
              </a:rPr>
              <a:t> on the cuticles of live or dead ants, we retrieved similar quantities (20 to 25 </a:t>
            </a:r>
            <a:r>
              <a:rPr lang="en-US" sz="1200" i="1" kern="1200" dirty="0" err="1" smtClean="0">
                <a:solidFill>
                  <a:schemeClr val="tx1"/>
                </a:solidFill>
                <a:effectLst/>
                <a:latin typeface="+mn-lt"/>
                <a:ea typeface="+mn-ea"/>
                <a:cs typeface="+mn-cs"/>
              </a:rPr>
              <a:t>ng</a:t>
            </a:r>
            <a:r>
              <a:rPr lang="en-US" sz="1200" i="1" kern="1200" dirty="0" smtClean="0">
                <a:solidFill>
                  <a:schemeClr val="tx1"/>
                </a:solidFill>
                <a:effectLst/>
                <a:latin typeface="+mn-lt"/>
                <a:ea typeface="+mn-ea"/>
                <a:cs typeface="+mn-cs"/>
              </a:rPr>
              <a:t>) on day0 (P = 0.66). On dead ants the quantities did not decrease between D0 and D1 (P = 0.95). Between D1 and D2 there is a tendency to decrease but it is not significant (P = 0.10). </a:t>
            </a:r>
            <a:endParaRPr lang="fr-FR" sz="1200" i="1"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dirty="0" err="1" smtClean="0"/>
              <a:t>Rq</a:t>
            </a:r>
            <a:r>
              <a:rPr lang="fr-FR" i="1" dirty="0" smtClean="0"/>
              <a:t> : </a:t>
            </a:r>
            <a:r>
              <a:rPr lang="en-US" sz="1200" i="1" dirty="0" smtClean="0"/>
              <a:t>Fig. 7 – Deuterium DEHP quantities on live and dead ants after 1 and 2 days (</a:t>
            </a:r>
            <a:r>
              <a:rPr lang="en-US" sz="1200" i="1" dirty="0" err="1" smtClean="0"/>
              <a:t>ng</a:t>
            </a:r>
            <a:r>
              <a:rPr lang="en-US" sz="1200" i="1" dirty="0" smtClean="0"/>
              <a:t>/ant).</a:t>
            </a:r>
            <a:r>
              <a:rPr lang="en-US" sz="1200" i="1" baseline="0" dirty="0" smtClean="0"/>
              <a:t> </a:t>
            </a:r>
            <a:r>
              <a:rPr lang="en-US" sz="1200" i="1" dirty="0" smtClean="0"/>
              <a:t>All the differences are significant but at D0 (live ants / dead P= 0.22), dead ants at D0 / D1 (P = 0.07) and live ants at D1 / D2 (P = 0.15). </a:t>
            </a:r>
            <a:r>
              <a:rPr lang="en-US" sz="1200" i="1" kern="1200" dirty="0" smtClean="0">
                <a:solidFill>
                  <a:schemeClr val="tx1"/>
                </a:solidFill>
                <a:effectLst/>
                <a:latin typeface="+mn-lt"/>
                <a:ea typeface="+mn-ea"/>
                <a:cs typeface="+mn-cs"/>
              </a:rPr>
              <a:t>In the first day there is no difference between live and dead ants. </a:t>
            </a:r>
            <a:endParaRPr lang="fr-FR" sz="1200" i="1"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13</a:t>
            </a:fld>
            <a:endParaRPr lang="fr-FR"/>
          </a:p>
        </p:txBody>
      </p:sp>
    </p:spTree>
    <p:extLst>
      <p:ext uri="{BB962C8B-B14F-4D97-AF65-F5344CB8AC3E}">
        <p14:creationId xmlns:p14="http://schemas.microsoft.com/office/powerpoint/2010/main" val="487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14</a:t>
            </a:fld>
            <a:endParaRPr lang="fr-FR"/>
          </a:p>
        </p:txBody>
      </p:sp>
    </p:spTree>
    <p:extLst>
      <p:ext uri="{BB962C8B-B14F-4D97-AF65-F5344CB8AC3E}">
        <p14:creationId xmlns:p14="http://schemas.microsoft.com/office/powerpoint/2010/main" val="306352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15</a:t>
            </a:fld>
            <a:endParaRPr lang="fr-FR"/>
          </a:p>
        </p:txBody>
      </p:sp>
    </p:spTree>
    <p:extLst>
      <p:ext uri="{BB962C8B-B14F-4D97-AF65-F5344CB8AC3E}">
        <p14:creationId xmlns:p14="http://schemas.microsoft.com/office/powerpoint/2010/main" val="254696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Effet sur la fertilité des reines en accord avec ce qui est montré chez d’autres modèles vertébrés et invertébrés.</a:t>
            </a:r>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16</a:t>
            </a:fld>
            <a:endParaRPr lang="fr-FR"/>
          </a:p>
        </p:txBody>
      </p:sp>
    </p:spTree>
    <p:extLst>
      <p:ext uri="{BB962C8B-B14F-4D97-AF65-F5344CB8AC3E}">
        <p14:creationId xmlns:p14="http://schemas.microsoft.com/office/powerpoint/2010/main" val="163401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sz="1200" b="0" i="0" u="none" strike="noStrike" kern="1200" baseline="0" dirty="0" smtClean="0">
                <a:solidFill>
                  <a:schemeClr val="tx1"/>
                </a:solidFill>
                <a:latin typeface="+mn-lt"/>
                <a:ea typeface="+mn-ea"/>
                <a:cs typeface="+mn-cs"/>
              </a:rPr>
              <a:t>Pools of </a:t>
            </a:r>
            <a:r>
              <a:rPr lang="en-US" sz="1200" b="0" i="1" u="none" strike="noStrike" kern="1200" baseline="0" dirty="0" smtClean="0">
                <a:solidFill>
                  <a:schemeClr val="tx1"/>
                </a:solidFill>
                <a:latin typeface="+mn-lt"/>
                <a:ea typeface="+mn-ea"/>
                <a:cs typeface="+mn-cs"/>
              </a:rPr>
              <a:t>15 frozen ants were homogenized with </a:t>
            </a:r>
            <a:r>
              <a:rPr lang="en-US" sz="1200" b="0" i="1" u="none" strike="noStrike" kern="1200" baseline="0" dirty="0" err="1" smtClean="0">
                <a:solidFill>
                  <a:schemeClr val="tx1"/>
                </a:solidFill>
                <a:latin typeface="+mn-lt"/>
                <a:ea typeface="+mn-ea"/>
                <a:cs typeface="+mn-cs"/>
              </a:rPr>
              <a:t>kontes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microtube</a:t>
            </a:r>
            <a:r>
              <a:rPr lang="en-US" sz="1200" b="0" i="1" u="none" strike="noStrike" kern="1200" baseline="0" dirty="0" smtClean="0">
                <a:solidFill>
                  <a:schemeClr val="tx1"/>
                </a:solidFill>
                <a:latin typeface="+mn-lt"/>
                <a:ea typeface="+mn-ea"/>
                <a:cs typeface="+mn-cs"/>
              </a:rPr>
              <a:t> pellet pestle® in a buffer containing 100 </a:t>
            </a:r>
            <a:r>
              <a:rPr lang="fr-FR" sz="1200" b="0" i="1" u="none" strike="noStrike" kern="1200" baseline="0" dirty="0" err="1" smtClean="0">
                <a:solidFill>
                  <a:schemeClr val="tx1"/>
                </a:solidFill>
                <a:latin typeface="+mn-lt"/>
                <a:ea typeface="+mn-ea"/>
                <a:cs typeface="+mn-cs"/>
              </a:rPr>
              <a:t>mM</a:t>
            </a:r>
            <a:r>
              <a:rPr lang="fr-FR" sz="1200" b="0" i="1" u="none" strike="noStrike" kern="1200" baseline="0" dirty="0" smtClean="0">
                <a:solidFill>
                  <a:schemeClr val="tx1"/>
                </a:solidFill>
                <a:latin typeface="+mn-lt"/>
                <a:ea typeface="+mn-ea"/>
                <a:cs typeface="+mn-cs"/>
              </a:rPr>
              <a:t> KH2PO4, 0.05% BSA, 10 </a:t>
            </a:r>
            <a:r>
              <a:rPr lang="fr-FR" sz="1200" b="0" i="1" u="none" strike="noStrike" kern="1200" baseline="0" dirty="0" err="1" smtClean="0">
                <a:solidFill>
                  <a:schemeClr val="tx1"/>
                </a:solidFill>
                <a:latin typeface="+mn-lt"/>
                <a:ea typeface="+mn-ea"/>
                <a:cs typeface="+mn-cs"/>
              </a:rPr>
              <a:t>mM</a:t>
            </a:r>
            <a:r>
              <a:rPr lang="fr-FR" sz="1200" b="0" i="1" u="none" strike="noStrike" kern="1200" baseline="0" dirty="0" smtClean="0">
                <a:solidFill>
                  <a:schemeClr val="tx1"/>
                </a:solidFill>
                <a:latin typeface="+mn-lt"/>
                <a:ea typeface="+mn-ea"/>
                <a:cs typeface="+mn-cs"/>
              </a:rPr>
              <a:t> EDTA, 0.13 </a:t>
            </a:r>
            <a:r>
              <a:rPr lang="fr-FR" sz="1200" b="0" i="1" u="none" strike="noStrike" kern="1200" baseline="0" dirty="0" err="1" smtClean="0">
                <a:solidFill>
                  <a:schemeClr val="tx1"/>
                </a:solidFill>
                <a:latin typeface="+mn-lt"/>
                <a:ea typeface="+mn-ea"/>
                <a:cs typeface="+mn-cs"/>
              </a:rPr>
              <a:t>mM</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butylated</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hydroxytoluene</a:t>
            </a:r>
            <a:r>
              <a:rPr lang="fr-FR" sz="1200" b="0" i="1" u="none" strike="noStrike" kern="1200" baseline="0" dirty="0" smtClean="0">
                <a:solidFill>
                  <a:schemeClr val="tx1"/>
                </a:solidFill>
                <a:latin typeface="+mn-lt"/>
                <a:ea typeface="+mn-ea"/>
                <a:cs typeface="+mn-cs"/>
              </a:rPr>
              <a:t> and 0.13 </a:t>
            </a:r>
            <a:r>
              <a:rPr lang="fr-FR" sz="1200" b="0" i="1" u="none" strike="noStrike" kern="1200" baseline="0" dirty="0" err="1" smtClean="0">
                <a:solidFill>
                  <a:schemeClr val="tx1"/>
                </a:solidFill>
                <a:latin typeface="+mn-lt"/>
                <a:ea typeface="+mn-ea"/>
                <a:cs typeface="+mn-cs"/>
              </a:rPr>
              <a:t>mM</a:t>
            </a:r>
            <a:r>
              <a:rPr lang="fr-FR"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deferoxamine</a:t>
            </a:r>
            <a:r>
              <a:rPr lang="en-US" sz="1200" b="0" i="1" u="none" strike="noStrike" kern="1200" baseline="0" dirty="0" smtClean="0">
                <a:solidFill>
                  <a:schemeClr val="tx1"/>
                </a:solidFill>
                <a:latin typeface="+mn-lt"/>
                <a:ea typeface="+mn-ea"/>
                <a:cs typeface="+mn-cs"/>
              </a:rPr>
              <a:t> (pH 7.4). Ant lipid peroxides content was assessed </a:t>
            </a:r>
            <a:r>
              <a:rPr lang="en-US" sz="1200" b="0" i="1" u="none" strike="noStrike" kern="1200" baseline="0" dirty="0" err="1" smtClean="0">
                <a:solidFill>
                  <a:schemeClr val="tx1"/>
                </a:solidFill>
                <a:latin typeface="+mn-lt"/>
                <a:ea typeface="+mn-ea"/>
                <a:cs typeface="+mn-cs"/>
              </a:rPr>
              <a:t>spectrophotometrically</a:t>
            </a:r>
            <a:r>
              <a:rPr lang="en-US" sz="1200" b="0" i="1" u="none" strike="noStrike" kern="1200" baseline="0" dirty="0" smtClean="0">
                <a:solidFill>
                  <a:schemeClr val="tx1"/>
                </a:solidFill>
                <a:latin typeface="+mn-lt"/>
                <a:ea typeface="+mn-ea"/>
                <a:cs typeface="+mn-cs"/>
              </a:rPr>
              <a:t> at 540 nm, measuring the </a:t>
            </a:r>
            <a:r>
              <a:rPr lang="en-US" sz="1200" b="0" i="1" u="none" strike="noStrike" kern="1200" baseline="0" dirty="0" err="1" smtClean="0">
                <a:solidFill>
                  <a:schemeClr val="tx1"/>
                </a:solidFill>
                <a:latin typeface="+mn-lt"/>
                <a:ea typeface="+mn-ea"/>
                <a:cs typeface="+mn-cs"/>
              </a:rPr>
              <a:t>malondialedehyde</a:t>
            </a:r>
            <a:r>
              <a:rPr lang="en-US" sz="1200" b="0" i="1" u="none" strike="noStrike" kern="1200" baseline="0" dirty="0" smtClean="0">
                <a:solidFill>
                  <a:schemeClr val="tx1"/>
                </a:solidFill>
                <a:latin typeface="+mn-lt"/>
                <a:ea typeface="+mn-ea"/>
                <a:cs typeface="+mn-cs"/>
              </a:rPr>
              <a:t> (MDA) as an index of </a:t>
            </a:r>
            <a:r>
              <a:rPr lang="en-US" sz="1200" b="0" i="1" u="none" strike="noStrike" kern="1200" baseline="0" dirty="0" err="1" smtClean="0">
                <a:solidFill>
                  <a:schemeClr val="tx1"/>
                </a:solidFill>
                <a:latin typeface="+mn-lt"/>
                <a:ea typeface="+mn-ea"/>
                <a:cs typeface="+mn-cs"/>
              </a:rPr>
              <a:t>thiobarbituric</a:t>
            </a:r>
            <a:r>
              <a:rPr lang="en-US" sz="1200" b="0" i="1" u="none" strike="noStrike" kern="1200" baseline="0" dirty="0" smtClean="0">
                <a:solidFill>
                  <a:schemeClr val="tx1"/>
                </a:solidFill>
                <a:latin typeface="+mn-lt"/>
                <a:ea typeface="+mn-ea"/>
                <a:cs typeface="+mn-cs"/>
              </a:rPr>
              <a:t> acid-reactive products (TBARs) following the method described by </a:t>
            </a:r>
            <a:r>
              <a:rPr lang="en-US" sz="1200" b="0" i="1" u="none" strike="noStrike" kern="1200" baseline="0" dirty="0" err="1" smtClean="0">
                <a:solidFill>
                  <a:schemeClr val="tx1"/>
                </a:solidFill>
                <a:latin typeface="+mn-lt"/>
                <a:ea typeface="+mn-ea"/>
                <a:cs typeface="+mn-cs"/>
              </a:rPr>
              <a:t>Ohkawa</a:t>
            </a:r>
            <a:r>
              <a:rPr lang="en-US" sz="1200" b="0" i="1" u="none" strike="noStrike" kern="1200" baseline="0" dirty="0" smtClean="0">
                <a:solidFill>
                  <a:schemeClr val="tx1"/>
                </a:solidFill>
                <a:latin typeface="+mn-lt"/>
                <a:ea typeface="+mn-ea"/>
                <a:cs typeface="+mn-cs"/>
              </a:rPr>
              <a:t> et al. (1979). Results are expressed in </a:t>
            </a:r>
            <a:r>
              <a:rPr lang="en-US" sz="1200" b="0" i="1" u="none" strike="noStrike" kern="1200" baseline="0" dirty="0" err="1" smtClean="0">
                <a:solidFill>
                  <a:schemeClr val="tx1"/>
                </a:solidFill>
                <a:latin typeface="+mn-lt"/>
                <a:ea typeface="+mn-ea"/>
                <a:cs typeface="+mn-cs"/>
              </a:rPr>
              <a:t>nmol</a:t>
            </a:r>
            <a:r>
              <a:rPr lang="en-US" sz="1200" b="0" i="1" u="none" strike="noStrike" kern="1200" baseline="0" dirty="0" smtClean="0">
                <a:solidFill>
                  <a:schemeClr val="tx1"/>
                </a:solidFill>
                <a:latin typeface="+mn-lt"/>
                <a:ea typeface="+mn-ea"/>
                <a:cs typeface="+mn-cs"/>
              </a:rPr>
              <a:t> MDA/mg protein of ants. Protein concentrations in pool of ants were measured according to Bradford method.</a:t>
            </a:r>
            <a:endParaRPr lang="fr-FR" i="1"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17</a:t>
            </a:fld>
            <a:endParaRPr lang="fr-FR"/>
          </a:p>
        </p:txBody>
      </p:sp>
    </p:spTree>
    <p:extLst>
      <p:ext uri="{BB962C8B-B14F-4D97-AF65-F5344CB8AC3E}">
        <p14:creationId xmlns:p14="http://schemas.microsoft.com/office/powerpoint/2010/main" val="1264677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DEHP n’induit pas de stress oxydatif contrairement à ce qui est décrit dans la biblio</a:t>
            </a:r>
          </a:p>
          <a:p>
            <a:endParaRPr lang="fr-FR" baseline="0" dirty="0" smtClean="0"/>
          </a:p>
          <a:p>
            <a:r>
              <a:rPr lang="fr-FR" baseline="0" dirty="0" smtClean="0"/>
              <a:t>Confirmé par l’absence d’induction de l’expression de la </a:t>
            </a:r>
            <a:r>
              <a:rPr lang="fr-FR" baseline="0" dirty="0" err="1" smtClean="0"/>
              <a:t>superoxyde</a:t>
            </a:r>
            <a:r>
              <a:rPr lang="fr-FR" baseline="0" dirty="0" smtClean="0"/>
              <a:t> </a:t>
            </a:r>
            <a:r>
              <a:rPr lang="fr-FR" baseline="0" dirty="0" err="1" smtClean="0"/>
              <a:t>dismutase</a:t>
            </a:r>
            <a:r>
              <a:rPr lang="fr-FR" baseline="0" dirty="0" smtClean="0"/>
              <a:t> 1 à court et moyen terme : enzyme qui participe normalement au contrôle du stress oxydatif intracellulaire (induite en cas de dégâts oxydatifs)</a:t>
            </a:r>
          </a:p>
          <a:p>
            <a:endParaRPr lang="fr-FR" baseline="0" dirty="0" smtClean="0"/>
          </a:p>
          <a:p>
            <a:r>
              <a:rPr lang="fr-FR" baseline="0" dirty="0" err="1" smtClean="0"/>
              <a:t>Hyp</a:t>
            </a:r>
            <a:r>
              <a:rPr lang="fr-FR" baseline="0" dirty="0" smtClean="0"/>
              <a:t> : 	1- Dose trop faible par rapport aux autres études ?</a:t>
            </a:r>
          </a:p>
          <a:p>
            <a:r>
              <a:rPr lang="fr-FR" baseline="0" dirty="0" smtClean="0"/>
              <a:t>	2- les procédés à l’origine de la dynamique cuticulaire permettent de neutraliser le DEHP avant qu’il n’atteignent les tissus internes</a:t>
            </a:r>
          </a:p>
          <a:p>
            <a:endParaRPr lang="fr-FR" dirty="0" smtClean="0"/>
          </a:p>
          <a:p>
            <a:r>
              <a:rPr lang="en-US" sz="1200" b="0" i="1" u="none" strike="noStrike" kern="1200" baseline="0" dirty="0" smtClean="0">
                <a:solidFill>
                  <a:schemeClr val="tx1"/>
                </a:solidFill>
                <a:latin typeface="+mn-lt"/>
                <a:ea typeface="+mn-ea"/>
                <a:cs typeface="+mn-cs"/>
              </a:rPr>
              <a:t>In line with this unexpected result, the level of expression of SOD1 (superoxide dismutase 1), is only slightly affected by the phthalate treatment on short (24h) and midterm (3-7d; Figure 3). SOD1 is an intracellular copper–zinc superoxide dismutase that plays a crucial role in the control of oxidative stress in eukaryotic cells.</a:t>
            </a:r>
            <a:endParaRPr lang="fr-FR" i="1"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18</a:t>
            </a:fld>
            <a:endParaRPr lang="fr-FR"/>
          </a:p>
        </p:txBody>
      </p:sp>
    </p:spTree>
    <p:extLst>
      <p:ext uri="{BB962C8B-B14F-4D97-AF65-F5344CB8AC3E}">
        <p14:creationId xmlns:p14="http://schemas.microsoft.com/office/powerpoint/2010/main" val="207404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RT-PCR sur des pools de 15-20 ouvrières par condition. 3 </a:t>
            </a:r>
            <a:r>
              <a:rPr lang="fr-FR" dirty="0" err="1" smtClean="0"/>
              <a:t>réplicats</a:t>
            </a:r>
            <a:r>
              <a:rPr lang="fr-FR" dirty="0" smtClean="0"/>
              <a:t> (sur 3 colonies différentes)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19</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a:t>
            </a:fld>
            <a:endParaRPr lang="fr-FR"/>
          </a:p>
        </p:txBody>
      </p:sp>
    </p:spTree>
    <p:extLst>
      <p:ext uri="{BB962C8B-B14F-4D97-AF65-F5344CB8AC3E}">
        <p14:creationId xmlns:p14="http://schemas.microsoft.com/office/powerpoint/2010/main" val="212003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20</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21</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22</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23</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24</a:t>
            </a:fld>
            <a:endParaRPr lang="fr-FR"/>
          </a:p>
        </p:txBody>
      </p:sp>
    </p:spTree>
    <p:extLst>
      <p:ext uri="{BB962C8B-B14F-4D97-AF65-F5344CB8AC3E}">
        <p14:creationId xmlns:p14="http://schemas.microsoft.com/office/powerpoint/2010/main" val="204499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25</a:t>
            </a:fld>
            <a:endParaRPr lang="fr-FR"/>
          </a:p>
        </p:txBody>
      </p:sp>
    </p:spTree>
    <p:extLst>
      <p:ext uri="{BB962C8B-B14F-4D97-AF65-F5344CB8AC3E}">
        <p14:creationId xmlns:p14="http://schemas.microsoft.com/office/powerpoint/2010/main" val="218935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26</a:t>
            </a:fld>
            <a:endParaRPr lang="fr-FR"/>
          </a:p>
        </p:txBody>
      </p:sp>
    </p:spTree>
    <p:extLst>
      <p:ext uri="{BB962C8B-B14F-4D97-AF65-F5344CB8AC3E}">
        <p14:creationId xmlns:p14="http://schemas.microsoft.com/office/powerpoint/2010/main" val="2873489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27</a:t>
            </a:fld>
            <a:endParaRPr lang="fr-FR"/>
          </a:p>
        </p:txBody>
      </p:sp>
    </p:spTree>
    <p:extLst>
      <p:ext uri="{BB962C8B-B14F-4D97-AF65-F5344CB8AC3E}">
        <p14:creationId xmlns:p14="http://schemas.microsoft.com/office/powerpoint/2010/main" val="427657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Phtalates =</a:t>
            </a:r>
            <a:r>
              <a:rPr lang="fr-FR" baseline="0" dirty="0" smtClean="0"/>
              <a:t> plastifiant produit en masse et libéré dans l’environnement</a:t>
            </a:r>
            <a:endParaRPr lang="fr-FR" dirty="0" smtClean="0"/>
          </a:p>
          <a:p>
            <a:r>
              <a:rPr lang="fr-FR" dirty="0" smtClean="0"/>
              <a:t>répartition, taux de contamination études chez les vertébrés et invertébrés agro</a:t>
            </a:r>
          </a:p>
          <a:p>
            <a:r>
              <a:rPr lang="fr-FR" dirty="0" smtClean="0"/>
              <a:t>Perturbateurs endocriniens</a:t>
            </a:r>
          </a:p>
          <a:p>
            <a:r>
              <a:rPr lang="fr-FR" dirty="0" smtClean="0"/>
              <a:t>Chez les invertébrés terrestres ?</a:t>
            </a:r>
          </a:p>
          <a:p>
            <a:endParaRPr lang="fr-FR" dirty="0" smtClean="0"/>
          </a:p>
          <a:p>
            <a:r>
              <a:rPr lang="en-US" dirty="0" smtClean="0"/>
              <a:t>The </a:t>
            </a:r>
            <a:r>
              <a:rPr lang="en-US" dirty="0" err="1" smtClean="0"/>
              <a:t>diesters</a:t>
            </a:r>
            <a:r>
              <a:rPr lang="en-US" dirty="0" smtClean="0"/>
              <a:t> of 1,2-benzenedicarboxylic acid (</a:t>
            </a:r>
            <a:r>
              <a:rPr lang="en-US" dirty="0" err="1" smtClean="0"/>
              <a:t>phthalic</a:t>
            </a:r>
            <a:r>
              <a:rPr lang="en-US" dirty="0" smtClean="0"/>
              <a:t> acid),   commonly   known   as   phthalates,   are   a   group of   man-made   chemicals   widely   used   in   industrial applications.</a:t>
            </a:r>
            <a:endParaRPr lang="fr-FR" dirty="0" smtClean="0"/>
          </a:p>
          <a:p>
            <a:r>
              <a:rPr lang="fr-FR" dirty="0" err="1" smtClean="0"/>
              <a:t>Plasticizers</a:t>
            </a:r>
            <a:r>
              <a:rPr lang="fr-FR" dirty="0" smtClean="0"/>
              <a:t> are </a:t>
            </a:r>
            <a:r>
              <a:rPr lang="fr-FR" dirty="0" err="1" smtClean="0"/>
              <a:t>present</a:t>
            </a:r>
            <a:r>
              <a:rPr lang="fr-FR" dirty="0" smtClean="0"/>
              <a:t> in   building   </a:t>
            </a:r>
            <a:r>
              <a:rPr lang="fr-FR" dirty="0" err="1" smtClean="0"/>
              <a:t>materials</a:t>
            </a:r>
            <a:r>
              <a:rPr lang="fr-FR" dirty="0" smtClean="0"/>
              <a:t>,   home   </a:t>
            </a:r>
            <a:r>
              <a:rPr lang="fr-FR" dirty="0" err="1" smtClean="0"/>
              <a:t>furnishings</a:t>
            </a:r>
            <a:r>
              <a:rPr lang="fr-FR" dirty="0" smtClean="0"/>
              <a:t>,   </a:t>
            </a:r>
            <a:r>
              <a:rPr lang="fr-FR" dirty="0" err="1" smtClean="0"/>
              <a:t>clothing</a:t>
            </a:r>
            <a:r>
              <a:rPr lang="fr-FR" dirty="0" smtClean="0"/>
              <a:t>, </a:t>
            </a:r>
            <a:r>
              <a:rPr lang="fr-FR" dirty="0" err="1" smtClean="0"/>
              <a:t>food</a:t>
            </a:r>
            <a:r>
              <a:rPr lang="fr-FR" dirty="0" smtClean="0"/>
              <a:t> packaging. Di-n-</a:t>
            </a:r>
            <a:r>
              <a:rPr lang="fr-FR" dirty="0" err="1" smtClean="0"/>
              <a:t>butyl</a:t>
            </a:r>
            <a:r>
              <a:rPr lang="fr-FR" dirty="0" smtClean="0"/>
              <a:t> </a:t>
            </a:r>
            <a:r>
              <a:rPr lang="fr-FR" dirty="0" err="1" smtClean="0"/>
              <a:t>phthalate</a:t>
            </a:r>
            <a:r>
              <a:rPr lang="fr-FR" dirty="0" smtClean="0"/>
              <a:t> (</a:t>
            </a:r>
            <a:r>
              <a:rPr lang="fr-FR" dirty="0" err="1" smtClean="0"/>
              <a:t>DnBP</a:t>
            </a:r>
            <a:r>
              <a:rPr lang="fr-FR" dirty="0" smtClean="0"/>
              <a:t>) </a:t>
            </a:r>
            <a:r>
              <a:rPr lang="fr-FR" dirty="0" err="1" smtClean="0"/>
              <a:t>is</a:t>
            </a:r>
            <a:r>
              <a:rPr lang="fr-FR" dirty="0" smtClean="0"/>
              <a:t> </a:t>
            </a:r>
            <a:r>
              <a:rPr lang="fr-FR" dirty="0" err="1" smtClean="0"/>
              <a:t>used</a:t>
            </a:r>
            <a:r>
              <a:rPr lang="fr-FR" dirty="0" smtClean="0"/>
              <a:t> in </a:t>
            </a:r>
            <a:r>
              <a:rPr lang="fr-FR" dirty="0" err="1" smtClean="0"/>
              <a:t>epoxy</a:t>
            </a:r>
            <a:r>
              <a:rPr lang="fr-FR" dirty="0" smtClean="0"/>
              <a:t> </a:t>
            </a:r>
            <a:r>
              <a:rPr lang="fr-FR" dirty="0" err="1" smtClean="0"/>
              <a:t>resins</a:t>
            </a:r>
            <a:r>
              <a:rPr lang="fr-FR" dirty="0" smtClean="0"/>
              <a:t>, cellulose esters and </a:t>
            </a:r>
            <a:r>
              <a:rPr lang="fr-FR" dirty="0" err="1" smtClean="0"/>
              <a:t>special</a:t>
            </a:r>
            <a:r>
              <a:rPr lang="fr-FR" dirty="0" smtClean="0"/>
              <a:t> </a:t>
            </a:r>
            <a:r>
              <a:rPr lang="fr-FR" dirty="0" err="1" smtClean="0"/>
              <a:t>adhesive</a:t>
            </a:r>
            <a:r>
              <a:rPr lang="fr-FR" dirty="0" smtClean="0"/>
              <a:t> formulations. </a:t>
            </a:r>
            <a:r>
              <a:rPr lang="fr-FR" dirty="0" err="1" smtClean="0"/>
              <a:t>Dimethyl</a:t>
            </a:r>
            <a:r>
              <a:rPr lang="fr-FR" dirty="0" smtClean="0"/>
              <a:t> </a:t>
            </a:r>
            <a:r>
              <a:rPr lang="fr-FR" dirty="0" err="1" smtClean="0"/>
              <a:t>phthalate</a:t>
            </a:r>
            <a:r>
              <a:rPr lang="fr-FR" dirty="0" smtClean="0"/>
              <a:t> (DMP) and </a:t>
            </a:r>
            <a:r>
              <a:rPr lang="fr-FR" dirty="0" err="1" smtClean="0"/>
              <a:t>diethyl</a:t>
            </a:r>
            <a:r>
              <a:rPr lang="fr-FR" dirty="0" smtClean="0"/>
              <a:t> </a:t>
            </a:r>
            <a:r>
              <a:rPr lang="en-US" dirty="0" smtClean="0"/>
              <a:t>phthalate   (DEP)   are   present   in   cellulose   ester-based plastics such as cellulose acetate and butyrate. Di(2- </a:t>
            </a:r>
            <a:r>
              <a:rPr lang="en-US" dirty="0" err="1" smtClean="0"/>
              <a:t>ethylhexyl</a:t>
            </a:r>
            <a:r>
              <a:rPr lang="en-US" dirty="0" smtClean="0"/>
              <a:t>)phthalate   (DEHP)   is   found   in   medical disposals and in a number of medicine coatings.</a:t>
            </a:r>
          </a:p>
          <a:p>
            <a:r>
              <a:rPr lang="en-US" dirty="0" smtClean="0"/>
              <a:t>Their world production increased from 1.8 million tons   in   1975   to   3   million   tons   in   2001,   the   quarter being represented by the DEHP</a:t>
            </a:r>
          </a:p>
          <a:p>
            <a:endParaRPr lang="en-US" dirty="0" smtClean="0"/>
          </a:p>
          <a:p>
            <a:r>
              <a:rPr lang="en-US" dirty="0" smtClean="0"/>
              <a:t> </a:t>
            </a:r>
            <a:r>
              <a:rPr lang="en-US" dirty="0" err="1" smtClean="0"/>
              <a:t>Bioconcentration</a:t>
            </a:r>
            <a:r>
              <a:rPr lang="en-US" dirty="0" smtClean="0"/>
              <a:t> factors   reported   in   invertebrates   are   generally   higher than   those   in vertebrates.   As  an   example,   for   DEHP , BCFs   reported   are   between   42   and   842   in   different </a:t>
            </a:r>
            <a:r>
              <a:rPr lang="en-US" dirty="0" err="1" smtClean="0"/>
              <a:t>sh</a:t>
            </a:r>
            <a:r>
              <a:rPr lang="en-US" dirty="0" smtClean="0"/>
              <a:t>   species,   but   3600   for   the   amphipod   </a:t>
            </a:r>
            <a:r>
              <a:rPr lang="en-US" dirty="0" err="1" smtClean="0"/>
              <a:t>Gammarus</a:t>
            </a:r>
            <a:r>
              <a:rPr lang="en-US" dirty="0" smtClean="0"/>
              <a:t> </a:t>
            </a:r>
            <a:r>
              <a:rPr lang="en-US" dirty="0" err="1" smtClean="0"/>
              <a:t>pseudolimnaueus</a:t>
            </a:r>
            <a:r>
              <a:rPr lang="en-US" dirty="0" smtClean="0"/>
              <a:t>, 2500 in the mussel </a:t>
            </a:r>
            <a:r>
              <a:rPr lang="en-US" dirty="0" err="1" smtClean="0"/>
              <a:t>Mytilus</a:t>
            </a:r>
            <a:r>
              <a:rPr lang="en-US" dirty="0" smtClean="0"/>
              <a:t> </a:t>
            </a:r>
            <a:r>
              <a:rPr lang="en-US" dirty="0" err="1" smtClean="0"/>
              <a:t>edulis</a:t>
            </a:r>
            <a:r>
              <a:rPr lang="en-US" dirty="0" smtClean="0"/>
              <a:t> and up to 5380 in the copepod </a:t>
            </a:r>
            <a:r>
              <a:rPr lang="en-US" dirty="0" err="1" smtClean="0"/>
              <a:t>Acartia</a:t>
            </a:r>
            <a:r>
              <a:rPr lang="en-US" dirty="0" smtClean="0"/>
              <a:t> </a:t>
            </a:r>
            <a:r>
              <a:rPr lang="en-US" dirty="0" err="1" smtClean="0"/>
              <a:t>tonsa</a:t>
            </a:r>
            <a:endParaRPr lang="en-US" dirty="0" smtClean="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3</a:t>
            </a:fld>
            <a:endParaRPr lang="fr-FR"/>
          </a:p>
        </p:txBody>
      </p:sp>
    </p:spTree>
    <p:extLst>
      <p:ext uri="{BB962C8B-B14F-4D97-AF65-F5344CB8AC3E}">
        <p14:creationId xmlns:p14="http://schemas.microsoft.com/office/powerpoint/2010/main" val="212003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Phtalates – répartition, taux de contamination études chez les vertébrés et invertébrés agro</a:t>
            </a:r>
          </a:p>
          <a:p>
            <a:r>
              <a:rPr lang="fr-FR" dirty="0" smtClean="0"/>
              <a:t>Perturbateurs endocriniens</a:t>
            </a:r>
          </a:p>
          <a:p>
            <a:r>
              <a:rPr lang="fr-FR" dirty="0" smtClean="0"/>
              <a:t>Chez les invertébrés terrestres ?</a:t>
            </a:r>
          </a:p>
          <a:p>
            <a:r>
              <a:rPr lang="fr-FR" dirty="0" smtClean="0"/>
              <a:t> </a:t>
            </a:r>
            <a:endParaRPr lang="en-US" dirty="0" smtClean="0"/>
          </a:p>
          <a:p>
            <a:r>
              <a:rPr lang="en-US" dirty="0" smtClean="0"/>
              <a:t>Since   the   1990s,   these   compounds   have   been suspected to be involved in endocrine disruption such as anti-</a:t>
            </a:r>
            <a:r>
              <a:rPr lang="en-US" dirty="0" err="1" smtClean="0"/>
              <a:t>oestrogen</a:t>
            </a:r>
            <a:r>
              <a:rPr lang="en-US" dirty="0" smtClean="0"/>
              <a:t> effects, especially in Rodents (Sultan   et   al.,   2001)   and   also   in   carcinogenic   processes and   mutagen   induction   (Moore   et   al.,   2002).</a:t>
            </a:r>
          </a:p>
          <a:p>
            <a:endParaRPr lang="en-US" dirty="0" smtClean="0"/>
          </a:p>
          <a:p>
            <a:r>
              <a:rPr lang="fr-FR" sz="1200" kern="1200" dirty="0" smtClean="0">
                <a:solidFill>
                  <a:schemeClr val="tx1"/>
                </a:solidFill>
                <a:effectLst/>
                <a:latin typeface="+mn-lt"/>
                <a:ea typeface="+mn-ea"/>
                <a:cs typeface="+mn-cs"/>
              </a:rPr>
              <a:t> BBP (and</a:t>
            </a:r>
            <a:r>
              <a:rPr lang="fr-FR" sz="1200" kern="1200" baseline="0" dirty="0" smtClean="0">
                <a:solidFill>
                  <a:schemeClr val="tx1"/>
                </a:solidFill>
                <a:effectLst/>
                <a:latin typeface="+mn-lt"/>
                <a:ea typeface="+mn-ea"/>
                <a:cs typeface="+mn-cs"/>
              </a:rPr>
              <a:t> BPA) </a:t>
            </a:r>
            <a:r>
              <a:rPr lang="fr-FR" sz="1200" kern="1200" dirty="0" err="1" smtClean="0">
                <a:solidFill>
                  <a:schemeClr val="tx1"/>
                </a:solidFill>
                <a:effectLst/>
                <a:latin typeface="+mn-lt"/>
                <a:ea typeface="+mn-ea"/>
                <a:cs typeface="+mn-cs"/>
              </a:rPr>
              <a:t>upregulate</a:t>
            </a:r>
            <a:r>
              <a:rPr lang="fr-FR" sz="1200" kern="1200" dirty="0" smtClean="0">
                <a:solidFill>
                  <a:schemeClr val="tx1"/>
                </a:solidFill>
                <a:effectLst/>
                <a:latin typeface="+mn-lt"/>
                <a:ea typeface="+mn-ea"/>
                <a:cs typeface="+mn-cs"/>
              </a:rPr>
              <a:t> the expression of the HSP70 </a:t>
            </a:r>
            <a:r>
              <a:rPr lang="fr-FR" sz="1200" kern="1200" dirty="0" err="1" smtClean="0">
                <a:solidFill>
                  <a:schemeClr val="tx1"/>
                </a:solidFill>
                <a:effectLst/>
                <a:latin typeface="+mn-lt"/>
                <a:ea typeface="+mn-ea"/>
                <a:cs typeface="+mn-cs"/>
              </a:rPr>
              <a:t>gene</a:t>
            </a:r>
            <a:r>
              <a:rPr lang="fr-FR" sz="1200" kern="1200" dirty="0" smtClean="0">
                <a:solidFill>
                  <a:schemeClr val="tx1"/>
                </a:solidFill>
                <a:effectLst/>
                <a:latin typeface="+mn-lt"/>
                <a:ea typeface="+mn-ea"/>
                <a:cs typeface="+mn-cs"/>
              </a:rPr>
              <a:t>, as </a:t>
            </a:r>
            <a:r>
              <a:rPr lang="fr-FR" sz="1200" kern="1200" dirty="0" err="1" smtClean="0">
                <a:solidFill>
                  <a:schemeClr val="tx1"/>
                </a:solidFill>
                <a:effectLst/>
                <a:latin typeface="+mn-lt"/>
                <a:ea typeface="+mn-ea"/>
                <a:cs typeface="+mn-cs"/>
              </a:rPr>
              <a:t>well</a:t>
            </a:r>
            <a:r>
              <a:rPr lang="fr-FR" sz="1200" kern="1200" dirty="0" smtClean="0">
                <a:solidFill>
                  <a:schemeClr val="tx1"/>
                </a:solidFill>
                <a:effectLst/>
                <a:latin typeface="+mn-lt"/>
                <a:ea typeface="+mn-ea"/>
                <a:cs typeface="+mn-cs"/>
              </a:rPr>
              <a:t> as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of the ecdysone </a:t>
            </a:r>
            <a:r>
              <a:rPr lang="fr-FR" sz="1200" kern="1200" dirty="0" err="1" smtClean="0">
                <a:solidFill>
                  <a:schemeClr val="tx1"/>
                </a:solidFill>
                <a:effectLst/>
                <a:latin typeface="+mn-lt"/>
                <a:ea typeface="+mn-ea"/>
                <a:cs typeface="+mn-cs"/>
              </a:rPr>
              <a:t>receptor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gene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EcR</a:t>
            </a:r>
            <a:r>
              <a:rPr lang="fr-FR" sz="1200" kern="1200" dirty="0" smtClean="0">
                <a:solidFill>
                  <a:schemeClr val="tx1"/>
                </a:solidFill>
                <a:effectLst/>
                <a:latin typeface="+mn-lt"/>
                <a:ea typeface="+mn-ea"/>
                <a:cs typeface="+mn-cs"/>
              </a:rPr>
              <a:t>) in </a:t>
            </a:r>
            <a:r>
              <a:rPr lang="fr-FR" sz="1200" kern="1200" dirty="0" err="1" smtClean="0">
                <a:solidFill>
                  <a:schemeClr val="tx1"/>
                </a:solidFill>
                <a:effectLst/>
                <a:latin typeface="+mn-lt"/>
                <a:ea typeface="+mn-ea"/>
                <a:cs typeface="+mn-cs"/>
              </a:rPr>
              <a:t>chironomus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riparius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larvae</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a:t>
            </a:r>
            <a:r>
              <a:rPr lang="en-US" sz="1200" kern="1200" dirty="0" err="1" smtClean="0">
                <a:solidFill>
                  <a:schemeClr val="tx1"/>
                </a:solidFill>
                <a:effectLst/>
                <a:latin typeface="+mn-lt"/>
                <a:ea typeface="+mn-ea"/>
                <a:cs typeface="+mn-cs"/>
              </a:rPr>
              <a:t>Badry</a:t>
            </a:r>
            <a:r>
              <a:rPr lang="en-US" sz="1200" kern="1200" dirty="0" smtClean="0">
                <a:solidFill>
                  <a:schemeClr val="tx1"/>
                </a:solidFill>
                <a:effectLst/>
                <a:latin typeface="+mn-lt"/>
                <a:ea typeface="+mn-ea"/>
                <a:cs typeface="+mn-cs"/>
              </a:rPr>
              <a:t> and Knowles (1980) applied DEHP topically, on the venter of abdomen, or by </a:t>
            </a:r>
            <a:r>
              <a:rPr lang="en-US" sz="1200" kern="1200" dirty="0" err="1" smtClean="0">
                <a:solidFill>
                  <a:schemeClr val="tx1"/>
                </a:solidFill>
                <a:effectLst/>
                <a:latin typeface="+mn-lt"/>
                <a:ea typeface="+mn-ea"/>
                <a:cs typeface="+mn-cs"/>
              </a:rPr>
              <a:t>intrathoracic</a:t>
            </a:r>
            <a:r>
              <a:rPr lang="en-US" sz="1200" kern="1200" dirty="0" smtClean="0">
                <a:solidFill>
                  <a:schemeClr val="tx1"/>
                </a:solidFill>
                <a:effectLst/>
                <a:latin typeface="+mn-lt"/>
                <a:ea typeface="+mn-ea"/>
                <a:cs typeface="+mn-cs"/>
              </a:rPr>
              <a:t> injection to female houseflies (</a:t>
            </a:r>
            <a:r>
              <a:rPr lang="en-US" sz="1200" i="1" kern="1200" dirty="0" err="1" smtClean="0">
                <a:solidFill>
                  <a:schemeClr val="tx1"/>
                </a:solidFill>
                <a:effectLst/>
                <a:latin typeface="+mn-lt"/>
                <a:ea typeface="+mn-ea"/>
                <a:cs typeface="+mn-cs"/>
              </a:rPr>
              <a:t>Musca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domestica</a:t>
            </a:r>
            <a:r>
              <a:rPr lang="en-US" sz="1200" kern="1200" dirty="0" smtClean="0">
                <a:solidFill>
                  <a:schemeClr val="tx1"/>
                </a:solidFill>
                <a:effectLst/>
                <a:latin typeface="+mn-lt"/>
                <a:ea typeface="+mn-ea"/>
                <a:cs typeface="+mn-cs"/>
              </a:rPr>
              <a:t>). Mortality was checked after 24 hours of exposure to 20 </a:t>
            </a:r>
            <a:r>
              <a:rPr lang="fr-FR" sz="1200" kern="1200" dirty="0" smtClean="0">
                <a:solidFill>
                  <a:schemeClr val="tx1"/>
                </a:solidFill>
                <a:effectLst/>
                <a:latin typeface="+mn-lt"/>
                <a:ea typeface="+mn-ea"/>
                <a:cs typeface="+mn-cs"/>
              </a:rPr>
              <a:t>μ</a:t>
            </a:r>
            <a:r>
              <a:rPr lang="en-US" sz="1200" kern="1200" dirty="0" smtClean="0">
                <a:solidFill>
                  <a:schemeClr val="tx1"/>
                </a:solidFill>
                <a:effectLst/>
                <a:latin typeface="+mn-lt"/>
                <a:ea typeface="+mn-ea"/>
                <a:cs typeface="+mn-cs"/>
              </a:rPr>
              <a:t>g DEHP in acetone (1</a:t>
            </a:r>
            <a:r>
              <a:rPr lang="fr-FR" sz="1200" kern="1200" dirty="0" smtClean="0">
                <a:solidFill>
                  <a:schemeClr val="tx1"/>
                </a:solidFill>
                <a:effectLst/>
                <a:latin typeface="+mn-lt"/>
                <a:ea typeface="+mn-ea"/>
                <a:cs typeface="+mn-cs"/>
              </a:rPr>
              <a:t>μ</a:t>
            </a:r>
            <a:r>
              <a:rPr lang="en-US" sz="1200" kern="1200" dirty="0" smtClean="0">
                <a:solidFill>
                  <a:schemeClr val="tx1"/>
                </a:solidFill>
                <a:effectLst/>
                <a:latin typeface="+mn-lt"/>
                <a:ea typeface="+mn-ea"/>
                <a:cs typeface="+mn-cs"/>
              </a:rPr>
              <a:t>l when added topically and in 10% solution when injected), which was equivalent to 1,000 mg DEHP/kg </a:t>
            </a:r>
            <a:r>
              <a:rPr lang="en-US" sz="1200" kern="1200" dirty="0" err="1" smtClean="0">
                <a:solidFill>
                  <a:schemeClr val="tx1"/>
                </a:solidFill>
                <a:effectLst/>
                <a:latin typeface="+mn-lt"/>
                <a:ea typeface="+mn-ea"/>
                <a:cs typeface="+mn-cs"/>
              </a:rPr>
              <a:t>bw</a:t>
            </a:r>
            <a:r>
              <a:rPr lang="en-US" sz="1200" kern="1200" dirty="0" smtClean="0">
                <a:solidFill>
                  <a:schemeClr val="tx1"/>
                </a:solidFill>
                <a:effectLst/>
                <a:latin typeface="+mn-lt"/>
                <a:ea typeface="+mn-ea"/>
                <a:cs typeface="+mn-cs"/>
              </a:rPr>
              <a:t>. DEHP at this concentration did not have any observed effect on the flies when added alone. When applied simultaneously with various organophosphates, an antagonistic interaction was apparent. However, when DEHP was applied 30 minutes before exposure to an organophosphate, the resulting interaction was synergistic, i.e. DEHP increased the lethal effect of the organophosphate</a:t>
            </a:r>
            <a:endParaRPr lang="fr-FR" sz="1200" kern="1200" dirty="0" smtClean="0">
              <a:solidFill>
                <a:schemeClr val="tx1"/>
              </a:solidFill>
              <a:effectLst/>
              <a:latin typeface="+mn-lt"/>
              <a:ea typeface="+mn-ea"/>
              <a:cs typeface="+mn-cs"/>
            </a:endParaRPr>
          </a:p>
          <a:p>
            <a:endParaRPr lang="en-US" dirty="0" smtClean="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4</a:t>
            </a:fld>
            <a:endParaRPr lang="fr-FR"/>
          </a:p>
        </p:txBody>
      </p:sp>
    </p:spTree>
    <p:extLst>
      <p:ext uri="{BB962C8B-B14F-4D97-AF65-F5344CB8AC3E}">
        <p14:creationId xmlns:p14="http://schemas.microsoft.com/office/powerpoint/2010/main" val="212003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Phtalates – répartition, taux de contamination études chez les vertébrés et invertébrés agro</a:t>
            </a:r>
          </a:p>
          <a:p>
            <a:r>
              <a:rPr lang="fr-FR" dirty="0" smtClean="0"/>
              <a:t>Perturbateurs endocriniens</a:t>
            </a:r>
          </a:p>
          <a:p>
            <a:r>
              <a:rPr lang="fr-FR" dirty="0" smtClean="0"/>
              <a:t>Chez les invertébrés terrestres ?</a:t>
            </a:r>
          </a:p>
          <a:p>
            <a:endParaRPr lang="fr-FR" dirty="0" smtClean="0"/>
          </a:p>
          <a:p>
            <a:r>
              <a:rPr lang="fr-FR" dirty="0" smtClean="0"/>
              <a:t> </a:t>
            </a:r>
            <a:r>
              <a:rPr lang="en-US" dirty="0" smtClean="0"/>
              <a:t>Particularly, the DEHP was listed among the 33 hazardous substances   in   water,   by   the   European   community (Decision no. 2455/2001/CE of November 20, 2001).</a:t>
            </a:r>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5</a:t>
            </a:fld>
            <a:endParaRPr lang="fr-FR"/>
          </a:p>
        </p:txBody>
      </p:sp>
    </p:spTree>
    <p:extLst>
      <p:ext uri="{BB962C8B-B14F-4D97-AF65-F5344CB8AC3E}">
        <p14:creationId xmlns:p14="http://schemas.microsoft.com/office/powerpoint/2010/main" val="212003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Détection chez plusieurs espèces d’insectes (fourmis, abeille, criquet, coléoptère)</a:t>
            </a:r>
          </a:p>
          <a:p>
            <a:r>
              <a:rPr lang="fr-FR" smtClean="0"/>
              <a:t>Détection</a:t>
            </a:r>
            <a:r>
              <a:rPr lang="fr-FR" baseline="0" smtClean="0"/>
              <a:t> dans tous les sites, même éloignés des zones urbaines</a:t>
            </a:r>
            <a:endParaRPr lang="fr-FR"/>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6</a:t>
            </a:fld>
            <a:endParaRPr lang="fr-FR"/>
          </a:p>
        </p:txBody>
      </p:sp>
    </p:spTree>
    <p:extLst>
      <p:ext uri="{BB962C8B-B14F-4D97-AF65-F5344CB8AC3E}">
        <p14:creationId xmlns:p14="http://schemas.microsoft.com/office/powerpoint/2010/main" val="346478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Détection de 3 principaux</a:t>
            </a:r>
            <a:r>
              <a:rPr lang="fr-FR" baseline="0" dirty="0" smtClean="0"/>
              <a:t> phtalates, qui correspondent aux principaux polluants retrouvés dans l’environnement</a:t>
            </a:r>
            <a:endParaRPr lang="fr-FR" dirty="0" smtClean="0"/>
          </a:p>
          <a:p>
            <a:endParaRPr lang="fr-FR" dirty="0" smtClean="0"/>
          </a:p>
          <a:p>
            <a:r>
              <a:rPr lang="fr-FR" dirty="0" smtClean="0"/>
              <a:t>Le </a:t>
            </a:r>
            <a:r>
              <a:rPr lang="fr-FR" b="1" dirty="0" smtClean="0"/>
              <a:t>phtalate de bis(2-éthylhexyle)</a:t>
            </a:r>
            <a:r>
              <a:rPr lang="fr-FR" dirty="0" smtClean="0"/>
              <a:t>, </a:t>
            </a:r>
            <a:r>
              <a:rPr lang="fr-FR" b="1" dirty="0" smtClean="0"/>
              <a:t>phtalate de di-2-éthylhexyle</a:t>
            </a:r>
            <a:r>
              <a:rPr lang="fr-FR" dirty="0" smtClean="0"/>
              <a:t>, aussi désigné sous les sigles </a:t>
            </a:r>
            <a:r>
              <a:rPr lang="fr-FR" b="1" dirty="0" smtClean="0"/>
              <a:t>DEHP</a:t>
            </a:r>
            <a:r>
              <a:rPr lang="fr-FR" dirty="0" smtClean="0"/>
              <a:t> (de l'anglais </a:t>
            </a:r>
            <a:r>
              <a:rPr lang="fr-FR" i="1" dirty="0" err="1" smtClean="0"/>
              <a:t>DiEthylHexyl</a:t>
            </a:r>
            <a:r>
              <a:rPr lang="fr-FR" i="1" dirty="0" smtClean="0"/>
              <a:t> </a:t>
            </a:r>
            <a:r>
              <a:rPr lang="fr-FR" i="1" dirty="0" err="1" smtClean="0"/>
              <a:t>Phthalate</a:t>
            </a:r>
            <a:r>
              <a:rPr lang="fr-FR" dirty="0" smtClean="0"/>
              <a:t>) ou </a:t>
            </a:r>
            <a:r>
              <a:rPr lang="fr-FR" b="1" dirty="0" smtClean="0"/>
              <a:t>DOP</a:t>
            </a:r>
            <a:r>
              <a:rPr lang="fr-FR" dirty="0" smtClean="0"/>
              <a:t> (</a:t>
            </a:r>
            <a:r>
              <a:rPr lang="fr-FR" dirty="0" err="1" smtClean="0"/>
              <a:t>dioctylphthalate</a:t>
            </a:r>
            <a:r>
              <a:rPr lang="fr-FR" dirty="0" smtClean="0"/>
              <a:t>), est </a:t>
            </a:r>
            <a:r>
              <a:rPr lang="fr-FR" u="none" dirty="0" smtClean="0">
                <a:solidFill>
                  <a:schemeClr val="tx1"/>
                </a:solidFill>
              </a:rPr>
              <a:t>un </a:t>
            </a:r>
            <a:r>
              <a:rPr lang="fr-FR" u="none" dirty="0" smtClean="0">
                <a:solidFill>
                  <a:schemeClr val="tx1"/>
                </a:solidFill>
                <a:hlinkClick r:id="rId3" tooltip="Phtalate"/>
              </a:rPr>
              <a:t>phtalate</a:t>
            </a:r>
            <a:r>
              <a:rPr lang="fr-FR" u="none" dirty="0" smtClean="0">
                <a:solidFill>
                  <a:schemeClr val="tx1"/>
                </a:solidFill>
              </a:rPr>
              <a:t> de </a:t>
            </a:r>
            <a:r>
              <a:rPr lang="fr-FR" u="none" dirty="0" smtClean="0">
                <a:solidFill>
                  <a:schemeClr val="tx1"/>
                </a:solidFill>
                <a:hlinkClick r:id="rId4" tooltip="Formule brute"/>
              </a:rPr>
              <a:t>formule brute</a:t>
            </a:r>
            <a:r>
              <a:rPr lang="fr-FR" u="none" dirty="0" smtClean="0">
                <a:solidFill>
                  <a:schemeClr val="tx1"/>
                </a:solidFill>
              </a:rPr>
              <a:t> C</a:t>
            </a:r>
            <a:r>
              <a:rPr lang="fr-FR" u="none" baseline="-25000" dirty="0" smtClean="0">
                <a:solidFill>
                  <a:schemeClr val="tx1"/>
                </a:solidFill>
              </a:rPr>
              <a:t>24</a:t>
            </a:r>
            <a:r>
              <a:rPr lang="fr-FR" u="none" dirty="0" smtClean="0">
                <a:solidFill>
                  <a:schemeClr val="tx1"/>
                </a:solidFill>
              </a:rPr>
              <a:t>H</a:t>
            </a:r>
            <a:r>
              <a:rPr lang="fr-FR" u="none" baseline="-25000" dirty="0" smtClean="0">
                <a:solidFill>
                  <a:schemeClr val="tx1"/>
                </a:solidFill>
              </a:rPr>
              <a:t>38</a:t>
            </a:r>
            <a:r>
              <a:rPr lang="fr-FR" u="none" dirty="0" smtClean="0">
                <a:solidFill>
                  <a:schemeClr val="tx1"/>
                </a:solidFill>
              </a:rPr>
              <a:t>O</a:t>
            </a:r>
            <a:r>
              <a:rPr lang="fr-FR" u="none" baseline="-25000" dirty="0" smtClean="0">
                <a:solidFill>
                  <a:schemeClr val="tx1"/>
                </a:solidFill>
              </a:rPr>
              <a:t>4</a:t>
            </a:r>
            <a:r>
              <a:rPr lang="fr-FR" u="none" dirty="0" smtClean="0">
                <a:solidFill>
                  <a:schemeClr val="tx1"/>
                </a:solidFill>
              </a:rPr>
              <a:t> </a:t>
            </a:r>
            <a:r>
              <a:rPr lang="fr-FR" dirty="0" smtClean="0"/>
              <a:t>considéré comme dangereux pour la santé et retiré progressivement du marché européen entre 2014 et 2015, sauf autorisation spéciale.</a:t>
            </a:r>
          </a:p>
          <a:p>
            <a:r>
              <a:rPr lang="en-US" b="1" dirty="0" err="1" smtClean="0"/>
              <a:t>Dibutyl</a:t>
            </a:r>
            <a:r>
              <a:rPr lang="en-US" b="1" dirty="0" smtClean="0"/>
              <a:t> phthalate</a:t>
            </a:r>
            <a:r>
              <a:rPr lang="en-US" dirty="0" smtClean="0"/>
              <a:t> (</a:t>
            </a:r>
            <a:r>
              <a:rPr lang="en-US" b="1" dirty="0" smtClean="0"/>
              <a:t>DBP</a:t>
            </a:r>
            <a:r>
              <a:rPr lang="en-US" dirty="0" smtClean="0"/>
              <a:t>) is a commonly used </a:t>
            </a:r>
            <a:r>
              <a:rPr lang="en-US" dirty="0" smtClean="0">
                <a:hlinkClick r:id="rId5" tooltip="Plasticizer"/>
              </a:rPr>
              <a:t>plasticizer</a:t>
            </a:r>
            <a:r>
              <a:rPr lang="en-US" dirty="0" smtClean="0"/>
              <a:t>. It is also used as an additive to </a:t>
            </a:r>
            <a:r>
              <a:rPr lang="en-US" dirty="0" smtClean="0">
                <a:hlinkClick r:id="rId6" tooltip="Adhesive"/>
              </a:rPr>
              <a:t>adhesives</a:t>
            </a:r>
            <a:r>
              <a:rPr lang="en-US" dirty="0" smtClean="0"/>
              <a:t> or printing inks. It is soluble in various </a:t>
            </a:r>
            <a:r>
              <a:rPr lang="en-US" dirty="0" smtClean="0">
                <a:hlinkClick r:id="rId7" tooltip="Organic solvents"/>
              </a:rPr>
              <a:t>organic solvents</a:t>
            </a:r>
            <a:r>
              <a:rPr lang="en-US" dirty="0" smtClean="0"/>
              <a:t>, e.g. in </a:t>
            </a:r>
            <a:r>
              <a:rPr lang="en-US" dirty="0" smtClean="0">
                <a:hlinkClick r:id="rId8" tooltip="Alcohol"/>
              </a:rPr>
              <a:t>alcohol</a:t>
            </a:r>
            <a:r>
              <a:rPr lang="en-US" dirty="0" smtClean="0"/>
              <a:t>, </a:t>
            </a:r>
            <a:r>
              <a:rPr lang="en-US" dirty="0" smtClean="0">
                <a:hlinkClick r:id="rId9" tooltip="Ether"/>
              </a:rPr>
              <a:t>ether</a:t>
            </a:r>
            <a:r>
              <a:rPr lang="en-US" dirty="0" smtClean="0"/>
              <a:t> and </a:t>
            </a:r>
            <a:r>
              <a:rPr lang="en-US" dirty="0" smtClean="0">
                <a:hlinkClick r:id="rId10" tooltip="Benzene"/>
              </a:rPr>
              <a:t>benzene</a:t>
            </a:r>
            <a:r>
              <a:rPr lang="en-US" dirty="0" smtClean="0"/>
              <a:t>. DBP is also used as an </a:t>
            </a:r>
            <a:r>
              <a:rPr lang="en-US" dirty="0" err="1" smtClean="0">
                <a:hlinkClick r:id="rId11" tooltip="Ectoparasiticide"/>
              </a:rPr>
              <a:t>ectoparasiticide</a:t>
            </a:r>
            <a:r>
              <a:rPr lang="en-US" dirty="0" smtClean="0"/>
              <a:t>.</a:t>
            </a:r>
            <a:r>
              <a:rPr lang="en-US" baseline="0" dirty="0" smtClean="0"/>
              <a:t> </a:t>
            </a:r>
            <a:r>
              <a:rPr lang="en-US" dirty="0" smtClean="0"/>
              <a:t>The use of this substance in cosmetics, including nail polishes, is banned in the </a:t>
            </a:r>
            <a:r>
              <a:rPr lang="en-US" dirty="0" smtClean="0">
                <a:hlinkClick r:id="rId12" tooltip="European Union"/>
              </a:rPr>
              <a:t>European Union</a:t>
            </a:r>
            <a:r>
              <a:rPr lang="en-US" dirty="0" smtClean="0"/>
              <a:t> under </a:t>
            </a:r>
            <a:r>
              <a:rPr lang="en-US" dirty="0" smtClean="0">
                <a:hlinkClick r:id="rId13" tooltip="EU Directive"/>
              </a:rPr>
              <a:t>Directive</a:t>
            </a:r>
            <a:r>
              <a:rPr lang="en-US" dirty="0" smtClean="0"/>
              <a:t> 76/768/EEC 1976.</a:t>
            </a:r>
            <a:r>
              <a:rPr lang="en-US" baseline="30000" dirty="0" smtClean="0"/>
              <a:t> </a:t>
            </a:r>
            <a:r>
              <a:rPr lang="en-US" dirty="0" smtClean="0"/>
              <a:t>The use of DBP has been restricted in the European Union for use in children's toys since 1999</a:t>
            </a:r>
          </a:p>
          <a:p>
            <a:r>
              <a:rPr lang="en-US" dirty="0" smtClean="0"/>
              <a:t>DIBP is an odorless </a:t>
            </a:r>
            <a:r>
              <a:rPr lang="en-US" dirty="0" smtClean="0">
                <a:hlinkClick r:id="rId5" tooltip="Plasticizer"/>
              </a:rPr>
              <a:t>plasticizer</a:t>
            </a:r>
            <a:r>
              <a:rPr lang="en-US" dirty="0" smtClean="0"/>
              <a:t> and has excellent heat and light stability. It is the lowest cost plasticizer for cellulose nitrate. DIBP has lower density and freezing point than DBP (</a:t>
            </a:r>
            <a:r>
              <a:rPr lang="en-US" dirty="0" err="1" smtClean="0">
                <a:hlinkClick r:id="rId14" tooltip="Dibutyl phthalate"/>
              </a:rPr>
              <a:t>dibutyl</a:t>
            </a:r>
            <a:r>
              <a:rPr lang="en-US" dirty="0" smtClean="0">
                <a:hlinkClick r:id="rId14" tooltip="Dibutyl phthalate"/>
              </a:rPr>
              <a:t> phthalate</a:t>
            </a:r>
            <a:r>
              <a:rPr lang="en-US" dirty="0" smtClean="0"/>
              <a:t>). It has similar properties as </a:t>
            </a:r>
            <a:r>
              <a:rPr lang="en-US" dirty="0" err="1" smtClean="0"/>
              <a:t>dibutyl</a:t>
            </a:r>
            <a:r>
              <a:rPr lang="en-US" dirty="0" smtClean="0"/>
              <a:t> phthalate and can be used as a substitute for </a:t>
            </a:r>
            <a:r>
              <a:rPr lang="en-US" dirty="0" err="1" smtClean="0"/>
              <a:t>it.DIBP</a:t>
            </a:r>
            <a:r>
              <a:rPr lang="en-US" dirty="0" smtClean="0"/>
              <a:t> is used in nitro cellulose plastic, nail polish, explosive material, lacquer manufacturing and used with </a:t>
            </a:r>
            <a:r>
              <a:rPr lang="en-US" dirty="0" smtClean="0">
                <a:hlinkClick r:id="rId15" tooltip="Methyl methacrylate"/>
              </a:rPr>
              <a:t>methyl methacrylate</a:t>
            </a:r>
            <a:r>
              <a:rPr lang="en-US" dirty="0" smtClean="0"/>
              <a:t> applications.</a:t>
            </a:r>
          </a:p>
          <a:p>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7</a:t>
            </a:fld>
            <a:endParaRPr lang="fr-FR"/>
          </a:p>
        </p:txBody>
      </p:sp>
    </p:spTree>
    <p:extLst>
      <p:ext uri="{BB962C8B-B14F-4D97-AF65-F5344CB8AC3E}">
        <p14:creationId xmlns:p14="http://schemas.microsoft.com/office/powerpoint/2010/main" val="381513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D’où vient cette contamination ?</a:t>
            </a:r>
          </a:p>
          <a:p>
            <a:r>
              <a:rPr lang="fr-FR" i="1" dirty="0" err="1" smtClean="0"/>
              <a:t>Lasius</a:t>
            </a:r>
            <a:r>
              <a:rPr lang="fr-FR" i="1" baseline="0" dirty="0" smtClean="0"/>
              <a:t> </a:t>
            </a:r>
            <a:r>
              <a:rPr lang="fr-FR" i="1" baseline="0" dirty="0" err="1" smtClean="0"/>
              <a:t>niger</a:t>
            </a:r>
            <a:r>
              <a:rPr lang="fr-FR" i="1" baseline="0" dirty="0" smtClean="0"/>
              <a:t> </a:t>
            </a:r>
            <a:r>
              <a:rPr lang="fr-FR" baseline="0" dirty="0" smtClean="0"/>
              <a:t>élevées en laboratoire dans des contenants exempt de phtalates, en nid ouvert ou fermé </a:t>
            </a:r>
            <a:r>
              <a:rPr lang="fr-FR" baseline="0" dirty="0" smtClean="0">
                <a:sym typeface="Wingdings" pitchFamily="2" charset="2"/>
              </a:rPr>
              <a:t> accumulation de phtalates sur les fourmis en nid ouvert au bout de 15 jours (n=7 à 20 selon les points)</a:t>
            </a:r>
          </a:p>
          <a:p>
            <a:r>
              <a:rPr lang="fr-FR" baseline="0" dirty="0" smtClean="0">
                <a:sym typeface="Wingdings" pitchFamily="2" charset="2"/>
              </a:rPr>
              <a:t>Après 2 mois : retour aux taux basaux  capacité de régulation ? Métabolisation ?</a:t>
            </a:r>
          </a:p>
          <a:p>
            <a:endParaRPr lang="fr-FR" baseline="0" dirty="0" smtClean="0">
              <a:sym typeface="Wingdings" pitchFamily="2" charset="2"/>
            </a:endParaRPr>
          </a:p>
          <a:p>
            <a:r>
              <a:rPr lang="fr-FR" baseline="0" dirty="0" err="1" smtClean="0">
                <a:sym typeface="Wingdings" pitchFamily="2" charset="2"/>
              </a:rPr>
              <a:t>Ccl</a:t>
            </a:r>
            <a:r>
              <a:rPr lang="fr-FR" baseline="0" dirty="0" smtClean="0">
                <a:sym typeface="Wingdings" pitchFamily="2" charset="2"/>
              </a:rPr>
              <a:t> : contamination par l’air  phtalates adsorbés sur les particules de l’air</a:t>
            </a:r>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8</a:t>
            </a:fld>
            <a:endParaRPr lang="fr-FR"/>
          </a:p>
        </p:txBody>
      </p:sp>
    </p:spTree>
    <p:extLst>
      <p:ext uri="{BB962C8B-B14F-4D97-AF65-F5344CB8AC3E}">
        <p14:creationId xmlns:p14="http://schemas.microsoft.com/office/powerpoint/2010/main" val="297711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Phtalates dans l’atmosphère : une grosse</a:t>
            </a:r>
            <a:r>
              <a:rPr lang="fr-FR" baseline="0" dirty="0" smtClean="0"/>
              <a:t> partie dans la phase vapeur (70% pour le DEHP) et une partie non négligeable adsorbée aux particules (30% pour le DEHP)</a:t>
            </a:r>
            <a:endParaRPr lang="fr-FR" dirty="0" smtClean="0"/>
          </a:p>
          <a:p>
            <a:endParaRPr lang="fr-FR" dirty="0" smtClean="0"/>
          </a:p>
          <a:p>
            <a:r>
              <a:rPr lang="fr-FR" dirty="0" err="1" smtClean="0"/>
              <a:t>Aerosols</a:t>
            </a:r>
            <a:r>
              <a:rPr lang="fr-FR" dirty="0" smtClean="0"/>
              <a:t> + </a:t>
            </a:r>
            <a:r>
              <a:rPr lang="fr-FR" dirty="0" err="1" smtClean="0"/>
              <a:t>phthalates</a:t>
            </a:r>
            <a:r>
              <a:rPr lang="fr-FR" dirty="0" smtClean="0"/>
              <a:t> </a:t>
            </a:r>
            <a:r>
              <a:rPr lang="fr-FR" dirty="0" smtClean="0">
                <a:sym typeface="Wingdings" pitchFamily="2" charset="2"/>
              </a:rPr>
              <a:t> adsorption sur la cuticule des fourmis</a:t>
            </a:r>
            <a:r>
              <a:rPr lang="fr-FR" baseline="0" dirty="0" smtClean="0">
                <a:sym typeface="Wingdings" pitchFamily="2" charset="2"/>
              </a:rPr>
              <a:t> </a:t>
            </a:r>
          </a:p>
          <a:p>
            <a:r>
              <a:rPr lang="fr-FR" baseline="0" dirty="0" smtClean="0">
                <a:sym typeface="Wingdings" pitchFamily="2" charset="2"/>
              </a:rPr>
              <a:t>contamination faible (moins de 1 % des composés cuticulaires), à taux assez variable mais chronique</a:t>
            </a:r>
          </a:p>
          <a:p>
            <a:endParaRPr lang="fr-FR" baseline="0" dirty="0" smtClean="0">
              <a:sym typeface="Wingdings" pitchFamily="2" charset="2"/>
            </a:endParaRPr>
          </a:p>
          <a:p>
            <a:r>
              <a:rPr lang="fr-FR" baseline="0" dirty="0" err="1" smtClean="0">
                <a:sym typeface="Wingdings" pitchFamily="2" charset="2"/>
              </a:rPr>
              <a:t>Pbtq</a:t>
            </a:r>
            <a:r>
              <a:rPr lang="fr-FR" baseline="0" dirty="0" smtClean="0">
                <a:sym typeface="Wingdings" pitchFamily="2" charset="2"/>
              </a:rPr>
              <a:t> : quels effets sur les fourmis ? </a:t>
            </a:r>
          </a:p>
          <a:p>
            <a:r>
              <a:rPr lang="fr-FR" baseline="0" dirty="0" smtClean="0">
                <a:sym typeface="Wingdings" pitchFamily="2" charset="2"/>
              </a:rPr>
              <a:t>          comment se comportent ces molécules à la surface de la cuticule des fourmis ?          </a:t>
            </a:r>
          </a:p>
          <a:p>
            <a:r>
              <a:rPr lang="fr-FR" baseline="0" dirty="0" smtClean="0">
                <a:sym typeface="Wingdings" pitchFamily="2" charset="2"/>
              </a:rPr>
              <a:t>          comment se fait-ils qu’ils restent à bas taux ? </a:t>
            </a:r>
            <a:endParaRPr lang="fr-FR" dirty="0"/>
          </a:p>
        </p:txBody>
      </p:sp>
      <p:sp>
        <p:nvSpPr>
          <p:cNvPr id="4" name="Espace réservé du numéro de diapositive 3"/>
          <p:cNvSpPr>
            <a:spLocks noGrp="1"/>
          </p:cNvSpPr>
          <p:nvPr>
            <p:ph type="sldNum" sz="quarter" idx="10"/>
          </p:nvPr>
        </p:nvSpPr>
        <p:spPr/>
        <p:txBody>
          <a:bodyPr/>
          <a:lstStyle/>
          <a:p>
            <a:fld id="{86608438-86BD-49E7-B2CD-DDDD316522CC}" type="slidenum">
              <a:rPr lang="fr-FR" smtClean="0"/>
              <a:t>9</a:t>
            </a:fld>
            <a:endParaRPr lang="fr-FR"/>
          </a:p>
        </p:txBody>
      </p:sp>
    </p:spTree>
    <p:extLst>
      <p:ext uri="{BB962C8B-B14F-4D97-AF65-F5344CB8AC3E}">
        <p14:creationId xmlns:p14="http://schemas.microsoft.com/office/powerpoint/2010/main" val="370921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A726D8D3-789E-4911-AF19-7E239E409FB8}" type="datetime1">
              <a:rPr lang="fr-FR" smtClean="0"/>
              <a:t>29/09/2015</a:t>
            </a:fld>
            <a:endParaRPr lang="fr-FR"/>
          </a:p>
        </p:txBody>
      </p:sp>
      <p:sp>
        <p:nvSpPr>
          <p:cNvPr id="8" name="Slide Number Placeholder 7"/>
          <p:cNvSpPr>
            <a:spLocks noGrp="1"/>
          </p:cNvSpPr>
          <p:nvPr>
            <p:ph type="sldNum" sz="quarter" idx="11"/>
          </p:nvPr>
        </p:nvSpPr>
        <p:spPr/>
        <p:txBody>
          <a:bodyPr/>
          <a:lstStyle/>
          <a:p>
            <a:fld id="{E75ED75C-C1CD-4FD8-959E-BF1A74D25948}"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F51FA74-B752-474D-AC36-C1646D788C18}" type="datetime1">
              <a:rPr lang="fr-FR" smtClean="0"/>
              <a:t>29/09/2015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A0832D8-1DEE-4AF7-8A90-974415640C17}" type="datetime1">
              <a:rPr lang="fr-FR" smtClean="0"/>
              <a:t>29/09/2015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00186B65-7B0E-4ED9-94D5-AD8B0B4C522E}" type="datetime1">
              <a:rPr lang="fr-FR" smtClean="0"/>
              <a:t>29/09/2015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79D1AC-290D-4AB6-AC26-78930CC1AC71}" type="datetime1">
              <a:rPr lang="fr-FR" smtClean="0"/>
              <a:t>29/09/2015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ED75C-C1CD-4FD8-959E-BF1A74D25948}" type="slidenum">
              <a:rPr lang="fr-FR" smtClean="0"/>
              <a:t>‹N°›</a:t>
            </a:fld>
            <a:endParaRPr lang="fr-F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C2E7298F-7E19-445F-89DC-9F8453388EBA}" type="datetime1">
              <a:rPr lang="fr-FR" smtClean="0"/>
              <a:t>29/09/2015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ED75C-C1CD-4FD8-959E-BF1A74D25948}" type="slidenum">
              <a:rPr lang="fr-FR" smtClean="0"/>
              <a:t>‹N°›</a:t>
            </a:fld>
            <a:endParaRPr lang="fr-F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A99433E2-91E3-40CC-BF3C-10F553E83075}" type="datetime1">
              <a:rPr lang="fr-FR" smtClean="0"/>
              <a:t>29/09/2015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5ED75C-C1CD-4FD8-959E-BF1A74D25948}" type="slidenum">
              <a:rPr lang="fr-FR" smtClean="0"/>
              <a:t>‹N°›</a:t>
            </a:fld>
            <a:endParaRPr lang="fr-F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2A0EA0-283F-47C1-BC78-544CABD8E542}" type="datetime1">
              <a:rPr lang="fr-FR" smtClean="0"/>
              <a:t>29/09/2015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45DE-ACB5-407B-A0AB-E817D134200C}" type="datetime1">
              <a:rPr lang="fr-FR" smtClean="0"/>
              <a:t>29/09/2015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F00699-D0AB-4C6C-A3E5-FC3814A999D1}" type="datetime1">
              <a:rPr lang="fr-FR" smtClean="0"/>
              <a:t>29/09/2015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00C41A-C65A-4838-94E4-804471F0029D}" type="datetime1">
              <a:rPr lang="fr-FR" smtClean="0"/>
              <a:t>29/09/2015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ED75C-C1CD-4FD8-959E-BF1A74D2594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4602EB3-474A-4FBB-98CF-0D57BC8214B3}" type="datetime1">
              <a:rPr lang="fr-FR" smtClean="0"/>
              <a:t>29/09/2015</a:t>
            </a:fld>
            <a:endParaRPr lang="fr-F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75ED75C-C1CD-4FD8-959E-BF1A74D25948}" type="slidenum">
              <a:rPr lang="fr-FR" smtClean="0"/>
              <a:t>‹N°›</a:t>
            </a:fld>
            <a:endParaRPr lang="fr-F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0.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32.pn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36.png"/><Relationship Id="rId22"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1.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32.pn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36.png"/><Relationship Id="rId22"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2.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32.pn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36.png"/><Relationship Id="rId22"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3.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32.pn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36.png"/><Relationship Id="rId22"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4.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32.pn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36.png"/><Relationship Id="rId22"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529613" y="2348880"/>
            <a:ext cx="8136904" cy="2736304"/>
          </a:xfrm>
          <a:ln w="9525" cap="rnd" cmpd="thinThick">
            <a:solidFill>
              <a:schemeClr val="tx1"/>
            </a:solidFill>
          </a:ln>
        </p:spPr>
        <p:txBody>
          <a:bodyPr>
            <a:noAutofit/>
          </a:bodyPr>
          <a:lstStyle/>
          <a:p>
            <a:pPr algn="ctr">
              <a:spcBef>
                <a:spcPts val="3000"/>
              </a:spcBef>
            </a:pPr>
            <a:r>
              <a:rPr lang="fr-FR" sz="3600" b="1" dirty="0">
                <a:solidFill>
                  <a:schemeClr val="tx1">
                    <a:lumMod val="65000"/>
                    <a:lumOff val="35000"/>
                  </a:schemeClr>
                </a:solidFill>
              </a:rPr>
              <a:t>I</a:t>
            </a:r>
            <a:r>
              <a:rPr lang="fr-FR" sz="3600" b="1" dirty="0" smtClean="0">
                <a:solidFill>
                  <a:schemeClr val="tx1">
                    <a:lumMod val="65000"/>
                    <a:lumOff val="35000"/>
                  </a:schemeClr>
                </a:solidFill>
              </a:rPr>
              <a:t>mpact </a:t>
            </a:r>
            <a:r>
              <a:rPr lang="fr-FR" sz="3600" b="1" dirty="0">
                <a:solidFill>
                  <a:schemeClr val="tx1">
                    <a:lumMod val="65000"/>
                    <a:lumOff val="35000"/>
                  </a:schemeClr>
                </a:solidFill>
              </a:rPr>
              <a:t>des phtalates sur la physiologie des fourmis </a:t>
            </a:r>
            <a:r>
              <a:rPr lang="fr-FR" sz="3600" b="1" i="1" dirty="0" err="1">
                <a:solidFill>
                  <a:schemeClr val="tx1">
                    <a:lumMod val="65000"/>
                    <a:lumOff val="35000"/>
                  </a:schemeClr>
                </a:solidFill>
              </a:rPr>
              <a:t>Lasius</a:t>
            </a:r>
            <a:r>
              <a:rPr lang="fr-FR" sz="3600" b="1" i="1" dirty="0">
                <a:solidFill>
                  <a:schemeClr val="tx1">
                    <a:lumMod val="65000"/>
                    <a:lumOff val="35000"/>
                  </a:schemeClr>
                </a:solidFill>
              </a:rPr>
              <a:t> </a:t>
            </a:r>
            <a:r>
              <a:rPr lang="fr-FR" sz="3600" b="1" i="1" dirty="0" err="1" smtClean="0">
                <a:solidFill>
                  <a:schemeClr val="tx1">
                    <a:lumMod val="65000"/>
                    <a:lumOff val="35000"/>
                  </a:schemeClr>
                </a:solidFill>
              </a:rPr>
              <a:t>niger</a:t>
            </a:r>
            <a:endParaRPr lang="fr-FR" sz="3600" b="1" i="1" dirty="0" smtClean="0">
              <a:solidFill>
                <a:schemeClr val="tx1">
                  <a:lumMod val="65000"/>
                  <a:lumOff val="35000"/>
                </a:schemeClr>
              </a:solidFill>
            </a:endParaRPr>
          </a:p>
          <a:p>
            <a:pPr algn="ctr">
              <a:spcBef>
                <a:spcPts val="3000"/>
              </a:spcBef>
            </a:pPr>
            <a:r>
              <a:rPr lang="fr-FR" sz="3600" b="1" dirty="0" smtClean="0">
                <a:solidFill>
                  <a:schemeClr val="tx1">
                    <a:lumMod val="95000"/>
                    <a:lumOff val="5000"/>
                  </a:schemeClr>
                </a:solidFill>
              </a:rPr>
              <a:t>Impact of </a:t>
            </a:r>
            <a:r>
              <a:rPr lang="fr-FR" sz="3600" b="1" dirty="0" err="1" smtClean="0">
                <a:solidFill>
                  <a:schemeClr val="tx1">
                    <a:lumMod val="95000"/>
                    <a:lumOff val="5000"/>
                  </a:schemeClr>
                </a:solidFill>
              </a:rPr>
              <a:t>phthalates</a:t>
            </a:r>
            <a:r>
              <a:rPr lang="fr-FR" sz="3600" b="1" dirty="0" smtClean="0">
                <a:solidFill>
                  <a:schemeClr val="tx1">
                    <a:lumMod val="95000"/>
                    <a:lumOff val="5000"/>
                  </a:schemeClr>
                </a:solidFill>
              </a:rPr>
              <a:t> on the </a:t>
            </a:r>
            <a:r>
              <a:rPr lang="fr-FR" sz="3600" b="1" dirty="0" err="1" smtClean="0">
                <a:solidFill>
                  <a:schemeClr val="tx1">
                    <a:lumMod val="95000"/>
                    <a:lumOff val="5000"/>
                  </a:schemeClr>
                </a:solidFill>
              </a:rPr>
              <a:t>physiology</a:t>
            </a:r>
            <a:r>
              <a:rPr lang="fr-FR" sz="3600" b="1" dirty="0" smtClean="0">
                <a:solidFill>
                  <a:schemeClr val="tx1">
                    <a:lumMod val="95000"/>
                    <a:lumOff val="5000"/>
                  </a:schemeClr>
                </a:solidFill>
              </a:rPr>
              <a:t> of the </a:t>
            </a:r>
            <a:r>
              <a:rPr lang="fr-FR" sz="3600" b="1" dirty="0" err="1" smtClean="0">
                <a:solidFill>
                  <a:schemeClr val="tx1">
                    <a:lumMod val="95000"/>
                    <a:lumOff val="5000"/>
                  </a:schemeClr>
                </a:solidFill>
              </a:rPr>
              <a:t>ant</a:t>
            </a:r>
            <a:r>
              <a:rPr lang="fr-FR" sz="3600" b="1" dirty="0" smtClean="0">
                <a:solidFill>
                  <a:schemeClr val="tx1">
                    <a:lumMod val="95000"/>
                    <a:lumOff val="5000"/>
                  </a:schemeClr>
                </a:solidFill>
              </a:rPr>
              <a:t> </a:t>
            </a:r>
            <a:r>
              <a:rPr lang="fr-FR" sz="3600" b="1" i="1" dirty="0" err="1" smtClean="0">
                <a:solidFill>
                  <a:schemeClr val="tx1">
                    <a:lumMod val="95000"/>
                    <a:lumOff val="5000"/>
                  </a:schemeClr>
                </a:solidFill>
              </a:rPr>
              <a:t>Lasius</a:t>
            </a:r>
            <a:r>
              <a:rPr lang="fr-FR" sz="3600" b="1" i="1" dirty="0" smtClean="0">
                <a:solidFill>
                  <a:schemeClr val="tx1">
                    <a:lumMod val="95000"/>
                    <a:lumOff val="5000"/>
                  </a:schemeClr>
                </a:solidFill>
              </a:rPr>
              <a:t> </a:t>
            </a:r>
            <a:r>
              <a:rPr lang="fr-FR" sz="3600" b="1" i="1" dirty="0" err="1" smtClean="0">
                <a:solidFill>
                  <a:schemeClr val="tx1">
                    <a:lumMod val="95000"/>
                    <a:lumOff val="5000"/>
                  </a:schemeClr>
                </a:solidFill>
              </a:rPr>
              <a:t>niger</a:t>
            </a:r>
            <a:endParaRPr lang="fr-FR" sz="3600" dirty="0">
              <a:solidFill>
                <a:schemeClr val="tx1">
                  <a:lumMod val="95000"/>
                  <a:lumOff val="5000"/>
                </a:schemeClr>
              </a:solidFill>
            </a:endParaRPr>
          </a:p>
        </p:txBody>
      </p:sp>
      <p:pic>
        <p:nvPicPr>
          <p:cNvPr id="3" name="Picture 6" descr="C:\Users\virginie\AppData\Local\Microsoft\Windows\Temporary Internet Files\Content.IE5\IE5GBDSQ\MC900072664[1].gif"/>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2954" y="3625974"/>
            <a:ext cx="59340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663" y="5301208"/>
            <a:ext cx="252748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a:xfrm>
            <a:off x="802433" y="1340768"/>
            <a:ext cx="7543800" cy="87592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000" b="1" spc="0" dirty="0">
                <a:ln w="50800"/>
                <a:solidFill>
                  <a:schemeClr val="bg1">
                    <a:shade val="50000"/>
                  </a:schemeClr>
                </a:solidFill>
              </a:rPr>
              <a:t>Tout un monde de </a:t>
            </a:r>
            <a:r>
              <a:rPr lang="fr-FR" sz="4000" b="1" spc="0" dirty="0" smtClean="0">
                <a:ln w="50800"/>
                <a:solidFill>
                  <a:schemeClr val="bg1">
                    <a:shade val="50000"/>
                  </a:schemeClr>
                </a:solidFill>
              </a:rPr>
              <a:t>plastique</a:t>
            </a:r>
            <a:endParaRPr lang="fr-FR" sz="4000" b="1" spc="0" dirty="0">
              <a:ln w="50800"/>
              <a:solidFill>
                <a:schemeClr val="bg1">
                  <a:shade val="50000"/>
                </a:schemeClr>
              </a:solidFill>
            </a:endParaRPr>
          </a:p>
        </p:txBody>
      </p:sp>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3226"/>
          <a:stretch/>
        </p:blipFill>
        <p:spPr bwMode="auto">
          <a:xfrm>
            <a:off x="0" y="0"/>
            <a:ext cx="9144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63183" y="5847121"/>
            <a:ext cx="2479914" cy="312519"/>
          </a:xfrm>
          <a:prstGeom prst="rect">
            <a:avLst/>
          </a:prstGeom>
        </p:spPr>
        <p:txBody>
          <a:bodyPr vert="horz" lIns="91440" tIns="45720" rIns="91440" bIns="45720" rtlCol="0" anchor="b">
            <a:noAutofit/>
            <a:scene3d>
              <a:camera prst="orthographicFront"/>
              <a:lightRig rig="balanced" dir="t">
                <a:rot lat="0" lon="0" rev="2100000"/>
              </a:lightRig>
            </a:scene3d>
            <a:sp3d extrusionH="57150" prstMaterial="metal">
              <a:bevelT w="38100" h="25400"/>
              <a:contourClr>
                <a:schemeClr val="bg2"/>
              </a:contourClr>
            </a:sp3d>
          </a:bodyPr>
          <a:lstStyle>
            <a:lvl1pPr algn="ctr">
              <a:lnSpc>
                <a:spcPct val="100000"/>
              </a:lnSpc>
              <a:spcBef>
                <a:spcPct val="0"/>
              </a:spcBef>
              <a:buNone/>
              <a:defRPr sz="4000" b="1" spc="0">
                <a:ln w="50800"/>
                <a:solidFill>
                  <a:schemeClr val="bg1">
                    <a:shade val="50000"/>
                  </a:schemeClr>
                </a:solidFill>
                <a:effectLst>
                  <a:outerShdw blurRad="63500" dist="38100" dir="5400000" algn="t" rotWithShape="0">
                    <a:prstClr val="black">
                      <a:alpha val="25000"/>
                    </a:prstClr>
                  </a:outerShdw>
                </a:effectLst>
                <a:ea typeface="+mj-ea"/>
                <a:cs typeface="+mj-cs"/>
              </a:defRPr>
            </a:lvl1pPr>
          </a:lstStyle>
          <a:p>
            <a:r>
              <a:rPr lang="fr-FR" sz="2000" dirty="0"/>
              <a:t>Virginie Cuvillier</a:t>
            </a:r>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613" y="5636983"/>
            <a:ext cx="1042416" cy="73152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5250373"/>
            <a:ext cx="1239400" cy="596748"/>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4423" y="6182388"/>
            <a:ext cx="1203321" cy="481328"/>
          </a:xfrm>
          <a:prstGeom prst="rect">
            <a:avLst/>
          </a:prstGeom>
        </p:spPr>
      </p:pic>
    </p:spTree>
    <p:extLst>
      <p:ext uri="{BB962C8B-B14F-4D97-AF65-F5344CB8AC3E}">
        <p14:creationId xmlns:p14="http://schemas.microsoft.com/office/powerpoint/2010/main" val="8876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p:cNvGraphicFramePr>
            <a:graphicFrameLocks/>
          </p:cNvGraphicFramePr>
          <p:nvPr>
            <p:extLst>
              <p:ext uri="{D42A27DB-BD31-4B8C-83A1-F6EECF244321}">
                <p14:modId xmlns:p14="http://schemas.microsoft.com/office/powerpoint/2010/main" val="3739930423"/>
              </p:ext>
            </p:extLst>
          </p:nvPr>
        </p:nvGraphicFramePr>
        <p:xfrm>
          <a:off x="1259632" y="4077072"/>
          <a:ext cx="3250331" cy="256551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34242"/>
            <a:ext cx="8712968" cy="4401650"/>
          </a:xfrm>
          <a:prstGeom prst="rect">
            <a:avLst/>
          </a:prstGeom>
        </p:spPr>
      </p:pic>
      <p:sp>
        <p:nvSpPr>
          <p:cNvPr id="3" name="ZoneTexte 2"/>
          <p:cNvSpPr txBox="1"/>
          <p:nvPr/>
        </p:nvSpPr>
        <p:spPr>
          <a:xfrm>
            <a:off x="35496" y="188640"/>
            <a:ext cx="9006617" cy="830997"/>
          </a:xfrm>
          <a:prstGeom prst="rect">
            <a:avLst/>
          </a:prstGeom>
          <a:noFill/>
        </p:spPr>
        <p:txBody>
          <a:bodyPr wrap="square" rtlCol="0">
            <a:spAutoFit/>
          </a:bodyPr>
          <a:lstStyle/>
          <a:p>
            <a:pPr algn="ctr"/>
            <a:r>
              <a:rPr lang="fr-FR" sz="2400" b="1" dirty="0" smtClean="0"/>
              <a:t>Contamination by </a:t>
            </a:r>
            <a:r>
              <a:rPr lang="fr-FR" sz="2400" b="1" dirty="0" err="1" smtClean="0"/>
              <a:t>phthalates</a:t>
            </a:r>
            <a:r>
              <a:rPr lang="fr-FR" sz="2400" b="1" dirty="0" smtClean="0"/>
              <a:t> </a:t>
            </a:r>
            <a:r>
              <a:rPr lang="fr-FR" sz="2400" b="1" dirty="0" err="1" smtClean="0"/>
              <a:t>vaporized</a:t>
            </a:r>
            <a:r>
              <a:rPr lang="fr-FR" sz="2400" b="1" dirty="0" smtClean="0"/>
              <a:t> in the </a:t>
            </a:r>
            <a:r>
              <a:rPr lang="fr-FR" sz="2400" b="1" dirty="0" err="1" smtClean="0"/>
              <a:t>atmosphere</a:t>
            </a:r>
            <a:r>
              <a:rPr lang="fr-FR" sz="2400" b="1" dirty="0" smtClean="0"/>
              <a:t> or </a:t>
            </a:r>
            <a:r>
              <a:rPr lang="fr-FR" sz="2400" b="1" dirty="0" err="1" smtClean="0"/>
              <a:t>adsorbed</a:t>
            </a:r>
            <a:r>
              <a:rPr lang="fr-FR" sz="2400" b="1" dirty="0" smtClean="0"/>
              <a:t> on </a:t>
            </a:r>
            <a:r>
              <a:rPr lang="fr-FR" sz="2400" b="1" dirty="0" err="1" smtClean="0"/>
              <a:t>atmospheric</a:t>
            </a:r>
            <a:r>
              <a:rPr lang="fr-FR" sz="2400" b="1" dirty="0" smtClean="0"/>
              <a:t> </a:t>
            </a:r>
            <a:r>
              <a:rPr lang="fr-FR" sz="2400" b="1" dirty="0" err="1" smtClean="0"/>
              <a:t>particles</a:t>
            </a:r>
            <a:endParaRPr lang="fr-FR" sz="2400" b="1" dirty="0"/>
          </a:p>
        </p:txBody>
      </p:sp>
      <p:grpSp>
        <p:nvGrpSpPr>
          <p:cNvPr id="6" name="Groupe 5"/>
          <p:cNvGrpSpPr/>
          <p:nvPr/>
        </p:nvGrpSpPr>
        <p:grpSpPr>
          <a:xfrm>
            <a:off x="7405270" y="3242008"/>
            <a:ext cx="315204" cy="261610"/>
            <a:chOff x="7320479" y="3242008"/>
            <a:chExt cx="315204" cy="261610"/>
          </a:xfrm>
        </p:grpSpPr>
        <p:sp>
          <p:nvSpPr>
            <p:cNvPr id="4" name="Flèche courbée vers la droite 3"/>
            <p:cNvSpPr/>
            <p:nvPr/>
          </p:nvSpPr>
          <p:spPr>
            <a:xfrm rot="18859770">
              <a:off x="7347299" y="3328212"/>
              <a:ext cx="107572" cy="161212"/>
            </a:xfrm>
            <a:prstGeom prst="curvedRightArrow">
              <a:avLst>
                <a:gd name="adj1" fmla="val 27204"/>
                <a:gd name="adj2" fmla="val 73945"/>
                <a:gd name="adj3" fmla="val 43634"/>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AC8EE"/>
                </a:solidFill>
              </a:endParaRPr>
            </a:p>
          </p:txBody>
        </p:sp>
        <p:sp>
          <p:nvSpPr>
            <p:cNvPr id="5" name="ZoneTexte 4"/>
            <p:cNvSpPr txBox="1"/>
            <p:nvPr/>
          </p:nvSpPr>
          <p:spPr>
            <a:xfrm>
              <a:off x="7388499" y="3242008"/>
              <a:ext cx="247184" cy="261610"/>
            </a:xfrm>
            <a:prstGeom prst="rect">
              <a:avLst/>
            </a:prstGeom>
            <a:noFill/>
          </p:spPr>
          <p:txBody>
            <a:bodyPr wrap="none" rtlCol="0">
              <a:spAutoFit/>
            </a:bodyPr>
            <a:lstStyle/>
            <a:p>
              <a:r>
                <a:rPr lang="fr-FR" sz="1100" dirty="0" smtClean="0">
                  <a:solidFill>
                    <a:srgbClr val="FF0000"/>
                  </a:solidFill>
                </a:rPr>
                <a:t>?</a:t>
              </a:r>
              <a:endParaRPr lang="fr-FR" sz="1100" dirty="0">
                <a:solidFill>
                  <a:srgbClr val="FF0000"/>
                </a:solidFill>
              </a:endParaRPr>
            </a:p>
          </p:txBody>
        </p:sp>
      </p:grpSp>
      <p:sp>
        <p:nvSpPr>
          <p:cNvPr id="7" name="ZoneTexte 6"/>
          <p:cNvSpPr txBox="1"/>
          <p:nvPr/>
        </p:nvSpPr>
        <p:spPr>
          <a:xfrm>
            <a:off x="6827779" y="4293096"/>
            <a:ext cx="1992693" cy="1477328"/>
          </a:xfrm>
          <a:prstGeom prst="rect">
            <a:avLst/>
          </a:prstGeom>
          <a:noFill/>
        </p:spPr>
        <p:txBody>
          <a:bodyPr wrap="square" rtlCol="0">
            <a:spAutoFit/>
          </a:bodyPr>
          <a:lstStyle/>
          <a:p>
            <a:pPr algn="ctr"/>
            <a:r>
              <a:rPr lang="fr-FR" dirty="0" smtClean="0">
                <a:solidFill>
                  <a:srgbClr val="65B7E9"/>
                </a:solidFill>
              </a:rPr>
              <a:t>Contamination faible mais chronique</a:t>
            </a:r>
          </a:p>
          <a:p>
            <a:pPr algn="ctr"/>
            <a:r>
              <a:rPr lang="fr-FR" dirty="0">
                <a:solidFill>
                  <a:srgbClr val="65B7E9"/>
                </a:solidFill>
              </a:rPr>
              <a:t>(</a:t>
            </a:r>
            <a:r>
              <a:rPr lang="fr-FR" dirty="0">
                <a:solidFill>
                  <a:srgbClr val="65B7E9"/>
                </a:solidFill>
                <a:sym typeface="Symbol"/>
              </a:rPr>
              <a:t> 2ng/</a:t>
            </a:r>
            <a:r>
              <a:rPr lang="fr-FR" dirty="0" err="1">
                <a:solidFill>
                  <a:srgbClr val="65B7E9"/>
                </a:solidFill>
                <a:sym typeface="Symbol"/>
              </a:rPr>
              <a:t>ant</a:t>
            </a:r>
            <a:r>
              <a:rPr lang="fr-FR" dirty="0">
                <a:solidFill>
                  <a:srgbClr val="65B7E9"/>
                </a:solidFill>
                <a:sym typeface="Symbol"/>
              </a:rPr>
              <a:t>)</a:t>
            </a:r>
            <a:endParaRPr lang="fr-FR" dirty="0">
              <a:solidFill>
                <a:srgbClr val="65B7E9"/>
              </a:solidFill>
            </a:endParaRPr>
          </a:p>
          <a:p>
            <a:pPr algn="ctr"/>
            <a:endParaRPr lang="fr-FR" dirty="0">
              <a:solidFill>
                <a:srgbClr val="65B7E9"/>
              </a:solidFill>
            </a:endParaRPr>
          </a:p>
        </p:txBody>
      </p:sp>
      <p:sp>
        <p:nvSpPr>
          <p:cNvPr id="8" name="Espace réservé du numéro de diapositive 7"/>
          <p:cNvSpPr>
            <a:spLocks noGrp="1"/>
          </p:cNvSpPr>
          <p:nvPr>
            <p:ph type="sldNum" sz="quarter" idx="12"/>
          </p:nvPr>
        </p:nvSpPr>
        <p:spPr/>
        <p:txBody>
          <a:bodyPr/>
          <a:lstStyle/>
          <a:p>
            <a:fld id="{E75ED75C-C1CD-4FD8-959E-BF1A74D25948}" type="slidenum">
              <a:rPr lang="fr-FR" smtClean="0"/>
              <a:t>10</a:t>
            </a:fld>
            <a:endParaRPr lang="fr-FR"/>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658" t="2464" r="7985" b="16477"/>
          <a:stretch/>
        </p:blipFill>
        <p:spPr bwMode="auto">
          <a:xfrm>
            <a:off x="1507788" y="4149797"/>
            <a:ext cx="2733472" cy="207199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2111248" y="6608385"/>
            <a:ext cx="1524648" cy="276999"/>
          </a:xfrm>
          <a:prstGeom prst="rect">
            <a:avLst/>
          </a:prstGeom>
          <a:noFill/>
        </p:spPr>
        <p:txBody>
          <a:bodyPr wrap="none" rtlCol="0">
            <a:spAutoFit/>
          </a:bodyPr>
          <a:lstStyle/>
          <a:p>
            <a:r>
              <a:rPr lang="fr-FR" sz="1200" i="1" dirty="0" smtClean="0"/>
              <a:t>(</a:t>
            </a:r>
            <a:r>
              <a:rPr lang="fr-FR" sz="1200" i="1" dirty="0" err="1" smtClean="0"/>
              <a:t>from</a:t>
            </a:r>
            <a:r>
              <a:rPr lang="fr-FR" sz="1200" i="1" dirty="0" smtClean="0"/>
              <a:t> Teil et al. 2006)</a:t>
            </a:r>
            <a:endParaRPr lang="fr-FR" sz="1200" i="1" dirty="0"/>
          </a:p>
        </p:txBody>
      </p:sp>
    </p:spTree>
    <p:extLst>
      <p:ext uri="{BB962C8B-B14F-4D97-AF65-F5344CB8AC3E}">
        <p14:creationId xmlns:p14="http://schemas.microsoft.com/office/powerpoint/2010/main" val="308598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4248472" cy="288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258" y="836712"/>
            <a:ext cx="4320381" cy="288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839163"/>
            <a:ext cx="4491060" cy="267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611560" y="260648"/>
            <a:ext cx="8198078" cy="461665"/>
          </a:xfrm>
          <a:prstGeom prst="rect">
            <a:avLst/>
          </a:prstGeom>
          <a:noFill/>
        </p:spPr>
        <p:txBody>
          <a:bodyPr wrap="none" rtlCol="0">
            <a:spAutoFit/>
          </a:bodyPr>
          <a:lstStyle/>
          <a:p>
            <a:r>
              <a:rPr lang="fr-FR" sz="2400" b="1" dirty="0" err="1" smtClean="0"/>
              <a:t>Deposited</a:t>
            </a:r>
            <a:r>
              <a:rPr lang="fr-FR" sz="2400" b="1" dirty="0" smtClean="0"/>
              <a:t> onto the </a:t>
            </a:r>
            <a:r>
              <a:rPr lang="fr-FR" sz="2400" b="1" dirty="0" err="1" smtClean="0"/>
              <a:t>cuticle</a:t>
            </a:r>
            <a:r>
              <a:rPr lang="fr-FR" sz="2400" b="1" dirty="0" smtClean="0"/>
              <a:t>, </a:t>
            </a:r>
            <a:r>
              <a:rPr lang="fr-FR" sz="2400" b="1" dirty="0" err="1" smtClean="0"/>
              <a:t>phthalates</a:t>
            </a:r>
            <a:r>
              <a:rPr lang="fr-FR" sz="2400" b="1" dirty="0" smtClean="0"/>
              <a:t> </a:t>
            </a:r>
            <a:r>
              <a:rPr lang="fr-FR" sz="2400" b="1" dirty="0" err="1" smtClean="0"/>
              <a:t>disapear</a:t>
            </a:r>
            <a:r>
              <a:rPr lang="fr-FR" sz="2400" b="1" dirty="0" smtClean="0"/>
              <a:t> </a:t>
            </a:r>
            <a:r>
              <a:rPr lang="fr-FR" sz="2400" b="1" dirty="0" err="1" smtClean="0"/>
              <a:t>with</a:t>
            </a:r>
            <a:r>
              <a:rPr lang="fr-FR" sz="2400" b="1" dirty="0" smtClean="0"/>
              <a:t> time</a:t>
            </a:r>
            <a:endParaRPr lang="fr-FR" sz="2400" b="1" dirty="0"/>
          </a:p>
        </p:txBody>
      </p:sp>
      <p:sp>
        <p:nvSpPr>
          <p:cNvPr id="2" name="Espace réservé du numéro de diapositive 1"/>
          <p:cNvSpPr>
            <a:spLocks noGrp="1"/>
          </p:cNvSpPr>
          <p:nvPr>
            <p:ph type="sldNum" sz="quarter" idx="12"/>
          </p:nvPr>
        </p:nvSpPr>
        <p:spPr/>
        <p:txBody>
          <a:bodyPr/>
          <a:lstStyle/>
          <a:p>
            <a:fld id="{E75ED75C-C1CD-4FD8-959E-BF1A74D25948}" type="slidenum">
              <a:rPr lang="fr-FR" smtClean="0"/>
              <a:t>11</a:t>
            </a:fld>
            <a:endParaRPr lang="fr-FR"/>
          </a:p>
        </p:txBody>
      </p:sp>
    </p:spTree>
    <p:extLst>
      <p:ext uri="{BB962C8B-B14F-4D97-AF65-F5344CB8AC3E}">
        <p14:creationId xmlns:p14="http://schemas.microsoft.com/office/powerpoint/2010/main" val="2168123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211"/>
          <a:stretch/>
        </p:blipFill>
        <p:spPr bwMode="auto">
          <a:xfrm>
            <a:off x="611560" y="3861368"/>
            <a:ext cx="3765843" cy="23039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572816" y="5489435"/>
            <a:ext cx="3600400" cy="646331"/>
          </a:xfrm>
          <a:prstGeom prst="rect">
            <a:avLst/>
          </a:prstGeom>
          <a:noFill/>
        </p:spPr>
        <p:txBody>
          <a:bodyPr wrap="square" rtlCol="0">
            <a:spAutoFit/>
          </a:bodyPr>
          <a:lstStyle/>
          <a:p>
            <a:r>
              <a:rPr lang="fr-FR" dirty="0" smtClean="0"/>
              <a:t>BBP, </a:t>
            </a:r>
            <a:r>
              <a:rPr lang="fr-FR" dirty="0" err="1" smtClean="0"/>
              <a:t>phthalate</a:t>
            </a:r>
            <a:r>
              <a:rPr lang="fr-FR" dirty="0" smtClean="0"/>
              <a:t> </a:t>
            </a:r>
            <a:r>
              <a:rPr lang="fr-FR" dirty="0" err="1" smtClean="0"/>
              <a:t>never</a:t>
            </a:r>
            <a:r>
              <a:rPr lang="fr-FR" dirty="0" smtClean="0"/>
              <a:t> </a:t>
            </a:r>
            <a:r>
              <a:rPr lang="fr-FR" dirty="0" err="1" smtClean="0"/>
              <a:t>found</a:t>
            </a:r>
            <a:r>
              <a:rPr lang="fr-FR" dirty="0" smtClean="0"/>
              <a:t> on </a:t>
            </a:r>
            <a:r>
              <a:rPr lang="fr-FR" dirty="0" err="1" smtClean="0"/>
              <a:t>ants</a:t>
            </a:r>
            <a:r>
              <a:rPr lang="fr-FR" dirty="0" smtClean="0"/>
              <a:t> </a:t>
            </a:r>
            <a:r>
              <a:rPr lang="fr-FR" dirty="0" err="1" smtClean="0"/>
              <a:t>sampled</a:t>
            </a:r>
            <a:r>
              <a:rPr lang="fr-FR" dirty="0" smtClean="0"/>
              <a:t> in the </a:t>
            </a:r>
            <a:r>
              <a:rPr lang="fr-FR" dirty="0" err="1" smtClean="0"/>
              <a:t>wild</a:t>
            </a:r>
            <a:endParaRPr lang="fr-FR" dirty="0"/>
          </a:p>
        </p:txBody>
      </p:sp>
      <p:sp>
        <p:nvSpPr>
          <p:cNvPr id="6" name="ZoneTexte 5"/>
          <p:cNvSpPr txBox="1"/>
          <p:nvPr/>
        </p:nvSpPr>
        <p:spPr>
          <a:xfrm>
            <a:off x="4572000" y="2884356"/>
            <a:ext cx="2879058" cy="369332"/>
          </a:xfrm>
          <a:prstGeom prst="rect">
            <a:avLst/>
          </a:prstGeom>
          <a:noFill/>
        </p:spPr>
        <p:txBody>
          <a:bodyPr wrap="none" rtlCol="0">
            <a:spAutoFit/>
          </a:bodyPr>
          <a:lstStyle/>
          <a:p>
            <a:r>
              <a:rPr lang="en-US" dirty="0"/>
              <a:t>D</a:t>
            </a:r>
            <a:r>
              <a:rPr lang="en-US" dirty="0" smtClean="0"/>
              <a:t>euterium-labeled </a:t>
            </a:r>
            <a:r>
              <a:rPr lang="en-US" dirty="0"/>
              <a:t>DEHP </a:t>
            </a:r>
            <a:endParaRPr lang="fr-FR" dirty="0"/>
          </a:p>
        </p:txBody>
      </p:sp>
      <p:sp>
        <p:nvSpPr>
          <p:cNvPr id="8" name="ZoneTexte 7"/>
          <p:cNvSpPr txBox="1"/>
          <p:nvPr/>
        </p:nvSpPr>
        <p:spPr>
          <a:xfrm>
            <a:off x="1403648" y="188640"/>
            <a:ext cx="6474849" cy="461665"/>
          </a:xfrm>
          <a:prstGeom prst="rect">
            <a:avLst/>
          </a:prstGeom>
          <a:noFill/>
        </p:spPr>
        <p:txBody>
          <a:bodyPr wrap="none" rtlCol="0">
            <a:spAutoFit/>
          </a:bodyPr>
          <a:lstStyle/>
          <a:p>
            <a:r>
              <a:rPr lang="fr-FR" sz="2400" b="1" dirty="0" err="1" smtClean="0"/>
              <a:t>Same</a:t>
            </a:r>
            <a:r>
              <a:rPr lang="fr-FR" sz="2400" b="1" dirty="0" smtClean="0"/>
              <a:t> </a:t>
            </a:r>
            <a:r>
              <a:rPr lang="fr-FR" sz="2400" b="1" dirty="0" err="1" smtClean="0"/>
              <a:t>phenomenon</a:t>
            </a:r>
            <a:r>
              <a:rPr lang="fr-FR" sz="2400" b="1" dirty="0" smtClean="0"/>
              <a:t> </a:t>
            </a:r>
            <a:r>
              <a:rPr lang="fr-FR" sz="2400" b="1" dirty="0" err="1" smtClean="0"/>
              <a:t>with</a:t>
            </a:r>
            <a:r>
              <a:rPr lang="fr-FR" sz="2400" b="1" dirty="0" smtClean="0"/>
              <a:t> control components</a:t>
            </a:r>
            <a:endParaRPr lang="fr-FR" sz="2400" b="1" dirty="0"/>
          </a:p>
        </p:txBody>
      </p:sp>
      <p:graphicFrame>
        <p:nvGraphicFramePr>
          <p:cNvPr id="9" name="Graphique 8"/>
          <p:cNvGraphicFramePr>
            <a:graphicFrameLocks/>
          </p:cNvGraphicFramePr>
          <p:nvPr>
            <p:extLst>
              <p:ext uri="{D42A27DB-BD31-4B8C-83A1-F6EECF244321}">
                <p14:modId xmlns:p14="http://schemas.microsoft.com/office/powerpoint/2010/main" val="407361737"/>
              </p:ext>
            </p:extLst>
          </p:nvPr>
        </p:nvGraphicFramePr>
        <p:xfrm>
          <a:off x="611560" y="1052736"/>
          <a:ext cx="3765843" cy="2455168"/>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E75ED75C-C1CD-4FD8-959E-BF1A74D25948}" type="slidenum">
              <a:rPr lang="fr-FR" smtClean="0"/>
              <a:t>12</a:t>
            </a:fld>
            <a:endParaRPr lang="fr-FR"/>
          </a:p>
        </p:txBody>
      </p:sp>
    </p:spTree>
    <p:extLst>
      <p:ext uri="{BB962C8B-B14F-4D97-AF65-F5344CB8AC3E}">
        <p14:creationId xmlns:p14="http://schemas.microsoft.com/office/powerpoint/2010/main" val="94197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4627268" y="3851335"/>
            <a:ext cx="4265212" cy="2746017"/>
            <a:chOff x="4555260" y="3779327"/>
            <a:chExt cx="4440968" cy="288000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260" y="3779327"/>
              <a:ext cx="4440968" cy="28800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a:off x="6672980" y="4407639"/>
              <a:ext cx="425116" cy="307777"/>
            </a:xfrm>
            <a:prstGeom prst="rect">
              <a:avLst/>
            </a:prstGeom>
            <a:noFill/>
          </p:spPr>
          <p:txBody>
            <a:bodyPr wrap="none" rtlCol="0">
              <a:spAutoFit/>
            </a:bodyPr>
            <a:lstStyle/>
            <a:p>
              <a:r>
                <a:rPr lang="fr-FR" sz="1400" b="1" dirty="0" smtClean="0"/>
                <a:t>***</a:t>
              </a:r>
              <a:endParaRPr lang="fr-FR" sz="1400" b="1" dirty="0"/>
            </a:p>
          </p:txBody>
        </p:sp>
        <p:sp>
          <p:nvSpPr>
            <p:cNvPr id="12" name="ZoneTexte 11"/>
            <p:cNvSpPr txBox="1"/>
            <p:nvPr/>
          </p:nvSpPr>
          <p:spPr>
            <a:xfrm>
              <a:off x="7924396" y="5170543"/>
              <a:ext cx="425116" cy="307777"/>
            </a:xfrm>
            <a:prstGeom prst="rect">
              <a:avLst/>
            </a:prstGeom>
            <a:noFill/>
          </p:spPr>
          <p:txBody>
            <a:bodyPr wrap="none" rtlCol="0">
              <a:spAutoFit/>
            </a:bodyPr>
            <a:lstStyle/>
            <a:p>
              <a:r>
                <a:rPr lang="fr-FR" sz="1400" b="1" dirty="0" smtClean="0"/>
                <a:t>***</a:t>
              </a:r>
              <a:endParaRPr lang="fr-FR" sz="1400" b="1" dirty="0"/>
            </a:p>
          </p:txBody>
        </p:sp>
        <p:sp>
          <p:nvSpPr>
            <p:cNvPr id="8" name="ZoneTexte 7"/>
            <p:cNvSpPr txBox="1"/>
            <p:nvPr/>
          </p:nvSpPr>
          <p:spPr>
            <a:xfrm>
              <a:off x="5693077" y="3856201"/>
              <a:ext cx="2103547" cy="290514"/>
            </a:xfrm>
            <a:prstGeom prst="rect">
              <a:avLst/>
            </a:prstGeom>
            <a:noFill/>
          </p:spPr>
          <p:txBody>
            <a:bodyPr wrap="none" rtlCol="0">
              <a:spAutoFit/>
            </a:bodyPr>
            <a:lstStyle/>
            <a:p>
              <a:r>
                <a:rPr lang="fr-FR" sz="1200" b="1" dirty="0" err="1" smtClean="0">
                  <a:latin typeface="Calibri" pitchFamily="34" charset="0"/>
                </a:rPr>
                <a:t>Quantity</a:t>
              </a:r>
              <a:r>
                <a:rPr lang="fr-FR" sz="1200" b="1" dirty="0" smtClean="0">
                  <a:latin typeface="Calibri" pitchFamily="34" charset="0"/>
                </a:rPr>
                <a:t> </a:t>
              </a:r>
              <a:r>
                <a:rPr lang="fr-FR" sz="1200" b="1" dirty="0" err="1" smtClean="0">
                  <a:latin typeface="Calibri" pitchFamily="34" charset="0"/>
                </a:rPr>
                <a:t>Eicosane</a:t>
              </a:r>
              <a:r>
                <a:rPr lang="fr-FR" sz="1200" b="1" dirty="0" smtClean="0">
                  <a:latin typeface="Calibri" pitchFamily="34" charset="0"/>
                </a:rPr>
                <a:t> </a:t>
              </a:r>
              <a:r>
                <a:rPr lang="fr-FR" sz="1200" b="1" dirty="0" err="1" smtClean="0">
                  <a:latin typeface="Calibri" pitchFamily="34" charset="0"/>
                </a:rPr>
                <a:t>ng</a:t>
              </a:r>
              <a:r>
                <a:rPr lang="fr-FR" sz="1200" b="1" dirty="0" smtClean="0">
                  <a:latin typeface="Calibri" pitchFamily="34" charset="0"/>
                </a:rPr>
                <a:t>/</a:t>
              </a:r>
              <a:r>
                <a:rPr lang="fr-FR" sz="1200" b="1" dirty="0" err="1" smtClean="0">
                  <a:latin typeface="Calibri" pitchFamily="34" charset="0"/>
                </a:rPr>
                <a:t>corpse</a:t>
              </a:r>
              <a:endParaRPr lang="fr-FR" sz="1200" b="1" dirty="0">
                <a:latin typeface="Calibri" pitchFamily="34" charset="0"/>
              </a:endParaRPr>
            </a:p>
          </p:txBody>
        </p:sp>
      </p:grpSp>
      <p:grpSp>
        <p:nvGrpSpPr>
          <p:cNvPr id="14" name="Groupe 13"/>
          <p:cNvGrpSpPr/>
          <p:nvPr/>
        </p:nvGrpSpPr>
        <p:grpSpPr>
          <a:xfrm>
            <a:off x="395536" y="980728"/>
            <a:ext cx="4195920" cy="2808312"/>
            <a:chOff x="186966" y="909040"/>
            <a:chExt cx="4404490" cy="288000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66" y="909040"/>
              <a:ext cx="440449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52488" y="1484784"/>
              <a:ext cx="576064" cy="5040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p:cNvSpPr txBox="1"/>
          <p:nvPr/>
        </p:nvSpPr>
        <p:spPr>
          <a:xfrm>
            <a:off x="4852860" y="1196752"/>
            <a:ext cx="3496652" cy="646331"/>
          </a:xfrm>
          <a:prstGeom prst="rect">
            <a:avLst/>
          </a:prstGeom>
          <a:noFill/>
        </p:spPr>
        <p:txBody>
          <a:bodyPr wrap="square" rtlCol="0">
            <a:spAutoFit/>
          </a:bodyPr>
          <a:lstStyle/>
          <a:p>
            <a:pPr algn="ctr"/>
            <a:r>
              <a:rPr lang="fr-FR" dirty="0" smtClean="0"/>
              <a:t>DEHP do not </a:t>
            </a:r>
            <a:r>
              <a:rPr lang="fr-FR" dirty="0" err="1" smtClean="0"/>
              <a:t>disappear</a:t>
            </a:r>
            <a:r>
              <a:rPr lang="fr-FR" dirty="0" smtClean="0"/>
              <a:t> </a:t>
            </a:r>
            <a:r>
              <a:rPr lang="fr-FR" dirty="0" err="1" smtClean="0"/>
              <a:t>when</a:t>
            </a:r>
            <a:r>
              <a:rPr lang="fr-FR" dirty="0" smtClean="0"/>
              <a:t> </a:t>
            </a:r>
            <a:r>
              <a:rPr lang="fr-FR" dirty="0" err="1" smtClean="0"/>
              <a:t>deposited</a:t>
            </a:r>
            <a:r>
              <a:rPr lang="fr-FR" dirty="0" smtClean="0"/>
              <a:t> on </a:t>
            </a:r>
            <a:r>
              <a:rPr lang="fr-FR" dirty="0" err="1" smtClean="0"/>
              <a:t>dead</a:t>
            </a:r>
            <a:r>
              <a:rPr lang="fr-FR" dirty="0" smtClean="0"/>
              <a:t> </a:t>
            </a:r>
            <a:r>
              <a:rPr lang="fr-FR" dirty="0" err="1" smtClean="0"/>
              <a:t>ants</a:t>
            </a:r>
            <a:endParaRPr lang="fr-FR" dirty="0"/>
          </a:p>
        </p:txBody>
      </p:sp>
      <p:sp>
        <p:nvSpPr>
          <p:cNvPr id="15" name="ZoneTexte 14"/>
          <p:cNvSpPr txBox="1"/>
          <p:nvPr/>
        </p:nvSpPr>
        <p:spPr>
          <a:xfrm>
            <a:off x="251520" y="116632"/>
            <a:ext cx="8640960" cy="830997"/>
          </a:xfrm>
          <a:prstGeom prst="rect">
            <a:avLst/>
          </a:prstGeom>
          <a:noFill/>
        </p:spPr>
        <p:txBody>
          <a:bodyPr wrap="square" rtlCol="0">
            <a:spAutoFit/>
          </a:bodyPr>
          <a:lstStyle/>
          <a:p>
            <a:pPr algn="ctr"/>
            <a:r>
              <a:rPr lang="fr-FR" sz="2400" b="1" dirty="0" err="1" smtClean="0"/>
              <a:t>Phthalates</a:t>
            </a:r>
            <a:r>
              <a:rPr lang="fr-FR" sz="2400" b="1" dirty="0" smtClean="0"/>
              <a:t> are </a:t>
            </a:r>
            <a:r>
              <a:rPr lang="fr-FR" sz="2400" b="1" dirty="0" err="1" smtClean="0"/>
              <a:t>actively</a:t>
            </a:r>
            <a:r>
              <a:rPr lang="fr-FR" sz="2400" b="1" dirty="0" smtClean="0"/>
              <a:t> </a:t>
            </a:r>
            <a:r>
              <a:rPr lang="fr-FR" sz="2400" b="1" dirty="0" err="1" smtClean="0"/>
              <a:t>removed</a:t>
            </a:r>
            <a:r>
              <a:rPr lang="fr-FR" sz="2400" b="1" dirty="0" smtClean="0"/>
              <a:t> </a:t>
            </a:r>
            <a:r>
              <a:rPr lang="fr-FR" sz="2400" b="1" dirty="0" err="1" smtClean="0"/>
              <a:t>from</a:t>
            </a:r>
            <a:r>
              <a:rPr lang="fr-FR" sz="2400" b="1" dirty="0" smtClean="0"/>
              <a:t> the </a:t>
            </a:r>
            <a:r>
              <a:rPr lang="fr-FR" sz="2400" b="1" dirty="0" err="1" smtClean="0"/>
              <a:t>cuticle</a:t>
            </a:r>
            <a:r>
              <a:rPr lang="fr-FR" sz="2400" b="1" dirty="0" smtClean="0"/>
              <a:t> </a:t>
            </a:r>
          </a:p>
          <a:p>
            <a:pPr algn="ctr"/>
            <a:r>
              <a:rPr lang="fr-FR" sz="2400" b="1" dirty="0" smtClean="0"/>
              <a:t>as </a:t>
            </a:r>
            <a:r>
              <a:rPr lang="fr-FR" sz="2400" b="1" dirty="0" err="1" smtClean="0"/>
              <a:t>other</a:t>
            </a:r>
            <a:r>
              <a:rPr lang="fr-FR" sz="2400" b="1" dirty="0" smtClean="0"/>
              <a:t> </a:t>
            </a:r>
            <a:r>
              <a:rPr lang="fr-FR" sz="2400" b="1" dirty="0" err="1" smtClean="0"/>
              <a:t>cuticular</a:t>
            </a:r>
            <a:r>
              <a:rPr lang="fr-FR" sz="2400" b="1" dirty="0" smtClean="0"/>
              <a:t> components</a:t>
            </a:r>
            <a:endParaRPr lang="fr-FR" sz="2400" b="1" dirty="0"/>
          </a:p>
        </p:txBody>
      </p:sp>
      <p:sp>
        <p:nvSpPr>
          <p:cNvPr id="17" name="ZoneTexte 16"/>
          <p:cNvSpPr txBox="1"/>
          <p:nvPr/>
        </p:nvSpPr>
        <p:spPr>
          <a:xfrm>
            <a:off x="404025" y="4077072"/>
            <a:ext cx="4097002" cy="923330"/>
          </a:xfrm>
          <a:prstGeom prst="rect">
            <a:avLst/>
          </a:prstGeom>
          <a:noFill/>
        </p:spPr>
        <p:txBody>
          <a:bodyPr wrap="square" rtlCol="0">
            <a:spAutoFit/>
          </a:bodyPr>
          <a:lstStyle/>
          <a:p>
            <a:pPr algn="ctr"/>
            <a:r>
              <a:rPr lang="fr-FR" dirty="0" err="1" smtClean="0"/>
              <a:t>Same</a:t>
            </a:r>
            <a:r>
              <a:rPr lang="fr-FR" dirty="0" smtClean="0"/>
              <a:t> </a:t>
            </a:r>
            <a:r>
              <a:rPr lang="fr-FR" dirty="0" err="1" smtClean="0"/>
              <a:t>results</a:t>
            </a:r>
            <a:r>
              <a:rPr lang="fr-FR" dirty="0" smtClean="0"/>
              <a:t> </a:t>
            </a:r>
            <a:r>
              <a:rPr lang="fr-FR" dirty="0" err="1" smtClean="0"/>
              <a:t>with</a:t>
            </a:r>
            <a:r>
              <a:rPr lang="fr-FR" dirty="0" smtClean="0"/>
              <a:t> </a:t>
            </a:r>
            <a:r>
              <a:rPr lang="fr-FR" dirty="0" err="1" smtClean="0"/>
              <a:t>Eicosane</a:t>
            </a:r>
            <a:r>
              <a:rPr lang="fr-FR" dirty="0" smtClean="0"/>
              <a:t> (n-C20), a control </a:t>
            </a:r>
            <a:r>
              <a:rPr lang="fr-FR" dirty="0" err="1" smtClean="0"/>
              <a:t>hydrocarbon</a:t>
            </a:r>
            <a:r>
              <a:rPr lang="fr-FR" dirty="0" smtClean="0"/>
              <a:t> </a:t>
            </a:r>
            <a:r>
              <a:rPr lang="en-US" dirty="0"/>
              <a:t>not found in the </a:t>
            </a:r>
            <a:r>
              <a:rPr lang="en-US" dirty="0" err="1"/>
              <a:t>cuticular</a:t>
            </a:r>
            <a:r>
              <a:rPr lang="en-US" dirty="0"/>
              <a:t> signature of </a:t>
            </a:r>
            <a:r>
              <a:rPr lang="en-US" i="1" dirty="0" err="1"/>
              <a:t>Lasius</a:t>
            </a:r>
            <a:r>
              <a:rPr lang="en-US" i="1" dirty="0"/>
              <a:t> </a:t>
            </a:r>
            <a:r>
              <a:rPr lang="en-US" i="1" dirty="0" err="1"/>
              <a:t>niger</a:t>
            </a:r>
            <a:endParaRPr lang="fr-FR" dirty="0"/>
          </a:p>
        </p:txBody>
      </p:sp>
      <p:cxnSp>
        <p:nvCxnSpPr>
          <p:cNvPr id="19" name="Connecteur droit avec flèche 18"/>
          <p:cNvCxnSpPr/>
          <p:nvPr/>
        </p:nvCxnSpPr>
        <p:spPr>
          <a:xfrm>
            <a:off x="5517832" y="5746649"/>
            <a:ext cx="1100089" cy="0"/>
          </a:xfrm>
          <a:prstGeom prst="straightConnector1">
            <a:avLst/>
          </a:prstGeom>
          <a:ln w="12700">
            <a:solidFill>
              <a:srgbClr val="9999FF"/>
            </a:solidFill>
            <a:headEnd type="arrow"/>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025829" y="5686375"/>
            <a:ext cx="336643" cy="215444"/>
          </a:xfrm>
          <a:prstGeom prst="rect">
            <a:avLst/>
          </a:prstGeom>
          <a:solidFill>
            <a:schemeClr val="bg1"/>
          </a:solidFill>
          <a:ln>
            <a:noFill/>
          </a:ln>
        </p:spPr>
        <p:txBody>
          <a:bodyPr wrap="square" lIns="0" tIns="0" rIns="0" bIns="0" rtlCol="0">
            <a:spAutoFit/>
          </a:bodyPr>
          <a:lstStyle/>
          <a:p>
            <a:pPr algn="ctr"/>
            <a:r>
              <a:rPr lang="fr-FR" sz="1400" b="1" dirty="0" smtClean="0">
                <a:solidFill>
                  <a:srgbClr val="9999FF"/>
                </a:solidFill>
              </a:rPr>
              <a:t>***</a:t>
            </a:r>
            <a:endParaRPr lang="fr-FR" sz="1400" b="1" dirty="0">
              <a:solidFill>
                <a:srgbClr val="9999FF"/>
              </a:solidFill>
            </a:endParaRPr>
          </a:p>
        </p:txBody>
      </p:sp>
      <p:cxnSp>
        <p:nvCxnSpPr>
          <p:cNvPr id="24" name="Connecteur droit avec flèche 23"/>
          <p:cNvCxnSpPr/>
          <p:nvPr/>
        </p:nvCxnSpPr>
        <p:spPr>
          <a:xfrm>
            <a:off x="6714683" y="5960163"/>
            <a:ext cx="1171180" cy="0"/>
          </a:xfrm>
          <a:prstGeom prst="straightConnector1">
            <a:avLst/>
          </a:prstGeom>
          <a:ln w="12700">
            <a:solidFill>
              <a:srgbClr val="9999FF"/>
            </a:solidFill>
            <a:headEnd type="arrow"/>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300273" y="5845186"/>
            <a:ext cx="148875" cy="251795"/>
          </a:xfrm>
          <a:prstGeom prst="rect">
            <a:avLst/>
          </a:prstGeom>
          <a:solidFill>
            <a:schemeClr val="bg1"/>
          </a:solidFill>
          <a:ln>
            <a:noFill/>
          </a:ln>
        </p:spPr>
        <p:txBody>
          <a:bodyPr wrap="square" lIns="0" tIns="36000" rIns="0" bIns="0" rtlCol="0">
            <a:spAutoFit/>
          </a:bodyPr>
          <a:lstStyle>
            <a:defPPr>
              <a:defRPr lang="fr-FR"/>
            </a:defPPr>
            <a:lvl1pPr>
              <a:defRPr sz="1400" b="1">
                <a:solidFill>
                  <a:srgbClr val="9999FF"/>
                </a:solidFill>
              </a:defRPr>
            </a:lvl1pPr>
          </a:lstStyle>
          <a:p>
            <a:pPr algn="ctr"/>
            <a:r>
              <a:rPr lang="fr-FR" dirty="0"/>
              <a:t>*</a:t>
            </a:r>
          </a:p>
        </p:txBody>
      </p:sp>
      <p:sp>
        <p:nvSpPr>
          <p:cNvPr id="22" name="Flèche vers le bas 21"/>
          <p:cNvSpPr/>
          <p:nvPr/>
        </p:nvSpPr>
        <p:spPr>
          <a:xfrm>
            <a:off x="6452058" y="2132856"/>
            <a:ext cx="2982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666698" y="2708919"/>
            <a:ext cx="3868976" cy="646331"/>
          </a:xfrm>
          <a:prstGeom prst="rect">
            <a:avLst/>
          </a:prstGeom>
          <a:noFill/>
        </p:spPr>
        <p:txBody>
          <a:bodyPr wrap="square" rtlCol="0">
            <a:spAutoFit/>
          </a:bodyPr>
          <a:lstStyle/>
          <a:p>
            <a:pPr algn="ctr"/>
            <a:r>
              <a:rPr lang="fr-FR" b="1" dirty="0" err="1" smtClean="0"/>
              <a:t>Phthalates</a:t>
            </a:r>
            <a:r>
              <a:rPr lang="fr-FR" b="1" dirty="0" smtClean="0"/>
              <a:t> are </a:t>
            </a:r>
            <a:r>
              <a:rPr lang="fr-FR" b="1" dirty="0" err="1" smtClean="0"/>
              <a:t>actively</a:t>
            </a:r>
            <a:r>
              <a:rPr lang="fr-FR" b="1" dirty="0" smtClean="0"/>
              <a:t> </a:t>
            </a:r>
            <a:r>
              <a:rPr lang="fr-FR" b="1" dirty="0" err="1" smtClean="0"/>
              <a:t>removed</a:t>
            </a:r>
            <a:r>
              <a:rPr lang="fr-FR" b="1" dirty="0" smtClean="0"/>
              <a:t> </a:t>
            </a:r>
            <a:r>
              <a:rPr lang="fr-FR" b="1" dirty="0" err="1" smtClean="0"/>
              <a:t>from</a:t>
            </a:r>
            <a:r>
              <a:rPr lang="fr-FR" b="1" dirty="0" smtClean="0"/>
              <a:t> </a:t>
            </a:r>
            <a:r>
              <a:rPr lang="fr-FR" b="1" dirty="0" err="1" smtClean="0"/>
              <a:t>ants</a:t>
            </a:r>
            <a:r>
              <a:rPr lang="fr-FR" b="1" dirty="0" smtClean="0"/>
              <a:t>’ </a:t>
            </a:r>
            <a:r>
              <a:rPr lang="fr-FR" b="1" dirty="0" err="1" smtClean="0"/>
              <a:t>cuticle</a:t>
            </a:r>
            <a:endParaRPr lang="fr-FR" b="1" dirty="0"/>
          </a:p>
        </p:txBody>
      </p:sp>
      <p:sp>
        <p:nvSpPr>
          <p:cNvPr id="32" name="Flèche vers le bas 31"/>
          <p:cNvSpPr/>
          <p:nvPr/>
        </p:nvSpPr>
        <p:spPr>
          <a:xfrm>
            <a:off x="2412530" y="5158934"/>
            <a:ext cx="2982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627170" y="5734997"/>
            <a:ext cx="3868976" cy="646331"/>
          </a:xfrm>
          <a:prstGeom prst="rect">
            <a:avLst/>
          </a:prstGeom>
          <a:noFill/>
        </p:spPr>
        <p:txBody>
          <a:bodyPr wrap="square" rtlCol="0">
            <a:spAutoFit/>
          </a:bodyPr>
          <a:lstStyle/>
          <a:p>
            <a:pPr algn="ctr"/>
            <a:r>
              <a:rPr lang="fr-FR" b="1" dirty="0" smtClean="0"/>
              <a:t>General </a:t>
            </a:r>
            <a:r>
              <a:rPr lang="fr-FR" b="1" dirty="0" err="1" smtClean="0"/>
              <a:t>dynamic</a:t>
            </a:r>
            <a:r>
              <a:rPr lang="fr-FR" b="1" dirty="0" smtClean="0"/>
              <a:t> of </a:t>
            </a:r>
            <a:r>
              <a:rPr lang="fr-FR" b="1" dirty="0" err="1" smtClean="0"/>
              <a:t>cuticular</a:t>
            </a:r>
            <a:r>
              <a:rPr lang="fr-FR" b="1" dirty="0" smtClean="0"/>
              <a:t> components</a:t>
            </a:r>
            <a:endParaRPr lang="fr-FR" b="1" dirty="0"/>
          </a:p>
        </p:txBody>
      </p:sp>
      <p:sp>
        <p:nvSpPr>
          <p:cNvPr id="2" name="Espace réservé du numéro de diapositive 1"/>
          <p:cNvSpPr>
            <a:spLocks noGrp="1"/>
          </p:cNvSpPr>
          <p:nvPr>
            <p:ph type="sldNum" sz="quarter" idx="12"/>
          </p:nvPr>
        </p:nvSpPr>
        <p:spPr/>
        <p:txBody>
          <a:bodyPr/>
          <a:lstStyle/>
          <a:p>
            <a:fld id="{E75ED75C-C1CD-4FD8-959E-BF1A74D25948}" type="slidenum">
              <a:rPr lang="fr-FR" smtClean="0"/>
              <a:t>13</a:t>
            </a:fld>
            <a:endParaRPr lang="fr-FR"/>
          </a:p>
        </p:txBody>
      </p:sp>
    </p:spTree>
    <p:extLst>
      <p:ext uri="{BB962C8B-B14F-4D97-AF65-F5344CB8AC3E}">
        <p14:creationId xmlns:p14="http://schemas.microsoft.com/office/powerpoint/2010/main" val="57301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620688"/>
            <a:ext cx="3278718" cy="523220"/>
          </a:xfrm>
          <a:prstGeom prst="rect">
            <a:avLst/>
          </a:prstGeom>
          <a:noFill/>
        </p:spPr>
        <p:txBody>
          <a:bodyPr wrap="none" rtlCol="0">
            <a:spAutoFit/>
          </a:bodyPr>
          <a:lstStyle/>
          <a:p>
            <a:r>
              <a:rPr lang="fr-FR" sz="2800" dirty="0" smtClean="0"/>
              <a:t>So, </a:t>
            </a:r>
            <a:r>
              <a:rPr lang="fr-FR" sz="2800" dirty="0" err="1" smtClean="0"/>
              <a:t>we</a:t>
            </a:r>
            <a:r>
              <a:rPr lang="fr-FR" sz="2800" dirty="0" smtClean="0"/>
              <a:t> know </a:t>
            </a:r>
            <a:r>
              <a:rPr lang="fr-FR" sz="2800" dirty="0" err="1" smtClean="0"/>
              <a:t>that</a:t>
            </a:r>
            <a:r>
              <a:rPr lang="fr-FR" sz="2800" dirty="0" smtClean="0"/>
              <a:t>…</a:t>
            </a:r>
            <a:endParaRPr lang="fr-FR" sz="2800" dirty="0"/>
          </a:p>
        </p:txBody>
      </p:sp>
      <p:sp>
        <p:nvSpPr>
          <p:cNvPr id="3" name="ZoneTexte 2"/>
          <p:cNvSpPr txBox="1"/>
          <p:nvPr/>
        </p:nvSpPr>
        <p:spPr>
          <a:xfrm>
            <a:off x="641856" y="1412776"/>
            <a:ext cx="8111519" cy="3970318"/>
          </a:xfrm>
          <a:prstGeom prst="rect">
            <a:avLst/>
          </a:prstGeom>
          <a:noFill/>
        </p:spPr>
        <p:txBody>
          <a:bodyPr wrap="square" rtlCol="0">
            <a:spAutoFit/>
          </a:bodyPr>
          <a:lstStyle/>
          <a:p>
            <a:pPr marL="285750" indent="-285750">
              <a:lnSpc>
                <a:spcPct val="150000"/>
              </a:lnSpc>
              <a:buFont typeface="Arial" pitchFamily="34" charset="0"/>
              <a:buChar char="•"/>
            </a:pPr>
            <a:r>
              <a:rPr lang="fr-FR" sz="2400" dirty="0" err="1" smtClean="0"/>
              <a:t>Ants</a:t>
            </a:r>
            <a:r>
              <a:rPr lang="fr-FR" sz="2400" dirty="0" smtClean="0"/>
              <a:t> are </a:t>
            </a:r>
            <a:r>
              <a:rPr lang="fr-FR" sz="2400" dirty="0" err="1" smtClean="0"/>
              <a:t>probably</a:t>
            </a:r>
            <a:r>
              <a:rPr lang="fr-FR" sz="2400" dirty="0" smtClean="0"/>
              <a:t> </a:t>
            </a:r>
            <a:r>
              <a:rPr lang="fr-FR" sz="2400" dirty="0" err="1" smtClean="0"/>
              <a:t>contaminated</a:t>
            </a:r>
            <a:r>
              <a:rPr lang="fr-FR" sz="2400" dirty="0" smtClean="0"/>
              <a:t> by </a:t>
            </a:r>
            <a:r>
              <a:rPr lang="fr-FR" sz="2400" dirty="0" err="1" smtClean="0"/>
              <a:t>atmospheric</a:t>
            </a:r>
            <a:r>
              <a:rPr lang="fr-FR" sz="2400" dirty="0" smtClean="0"/>
              <a:t> particules </a:t>
            </a:r>
            <a:r>
              <a:rPr lang="fr-FR" sz="2400" dirty="0" err="1" smtClean="0"/>
              <a:t>coated</a:t>
            </a:r>
            <a:r>
              <a:rPr lang="fr-FR" sz="2400" dirty="0" smtClean="0"/>
              <a:t> </a:t>
            </a:r>
            <a:r>
              <a:rPr lang="fr-FR" sz="2400" dirty="0" err="1" smtClean="0"/>
              <a:t>with</a:t>
            </a:r>
            <a:r>
              <a:rPr lang="fr-FR" sz="2400" dirty="0" smtClean="0"/>
              <a:t> </a:t>
            </a:r>
            <a:r>
              <a:rPr lang="fr-FR" sz="2400" dirty="0" err="1" smtClean="0"/>
              <a:t>phthalates</a:t>
            </a:r>
            <a:endParaRPr lang="fr-FR" sz="2400" dirty="0" smtClean="0"/>
          </a:p>
          <a:p>
            <a:pPr marL="285750" indent="-285750">
              <a:lnSpc>
                <a:spcPct val="150000"/>
              </a:lnSpc>
              <a:buFont typeface="Arial" pitchFamily="34" charset="0"/>
              <a:buChar char="•"/>
            </a:pPr>
            <a:r>
              <a:rPr lang="fr-FR" sz="2400" dirty="0" err="1" smtClean="0"/>
              <a:t>Phthalates</a:t>
            </a:r>
            <a:r>
              <a:rPr lang="fr-FR" sz="2400" dirty="0" smtClean="0"/>
              <a:t> adsorbe onto the </a:t>
            </a:r>
            <a:r>
              <a:rPr lang="fr-FR" sz="2400" dirty="0" err="1" smtClean="0"/>
              <a:t>cuticle</a:t>
            </a:r>
            <a:r>
              <a:rPr lang="fr-FR" sz="2400" dirty="0" smtClean="0"/>
              <a:t> of </a:t>
            </a:r>
            <a:r>
              <a:rPr lang="fr-FR" sz="2400" dirty="0" err="1" smtClean="0"/>
              <a:t>ants</a:t>
            </a:r>
            <a:endParaRPr lang="fr-FR" sz="2400" dirty="0" smtClean="0"/>
          </a:p>
          <a:p>
            <a:pPr marL="285750" indent="-285750">
              <a:lnSpc>
                <a:spcPct val="150000"/>
              </a:lnSpc>
              <a:buFont typeface="Arial" pitchFamily="34" charset="0"/>
              <a:buChar char="•"/>
            </a:pPr>
            <a:r>
              <a:rPr lang="fr-FR" sz="2400" dirty="0" smtClean="0"/>
              <a:t>High </a:t>
            </a:r>
            <a:r>
              <a:rPr lang="fr-FR" sz="2400" dirty="0" err="1" smtClean="0"/>
              <a:t>phthalate</a:t>
            </a:r>
            <a:r>
              <a:rPr lang="fr-FR" sz="2400" dirty="0" smtClean="0"/>
              <a:t> doses are </a:t>
            </a:r>
            <a:r>
              <a:rPr lang="fr-FR" sz="2400" dirty="0" err="1" smtClean="0"/>
              <a:t>actively</a:t>
            </a:r>
            <a:r>
              <a:rPr lang="fr-FR" sz="2400" dirty="0" smtClean="0"/>
              <a:t> </a:t>
            </a:r>
            <a:r>
              <a:rPr lang="fr-FR" sz="2400" dirty="0" err="1" smtClean="0"/>
              <a:t>removed</a:t>
            </a:r>
            <a:r>
              <a:rPr lang="fr-FR" sz="2400" dirty="0" smtClean="0"/>
              <a:t> </a:t>
            </a:r>
            <a:r>
              <a:rPr lang="fr-FR" sz="2400" dirty="0" err="1" smtClean="0"/>
              <a:t>from</a:t>
            </a:r>
            <a:r>
              <a:rPr lang="fr-FR" sz="2400" dirty="0" smtClean="0"/>
              <a:t> the </a:t>
            </a:r>
            <a:r>
              <a:rPr lang="fr-FR" sz="2400" dirty="0" err="1" smtClean="0"/>
              <a:t>cuticle</a:t>
            </a:r>
            <a:r>
              <a:rPr lang="fr-FR" sz="2400" dirty="0" smtClean="0"/>
              <a:t> by the </a:t>
            </a:r>
            <a:r>
              <a:rPr lang="fr-FR" sz="2400" dirty="0" err="1" smtClean="0"/>
              <a:t>general</a:t>
            </a:r>
            <a:r>
              <a:rPr lang="fr-FR" sz="2400" dirty="0" smtClean="0"/>
              <a:t> </a:t>
            </a:r>
            <a:r>
              <a:rPr lang="fr-FR" sz="2400" dirty="0" err="1" smtClean="0"/>
              <a:t>cuticular</a:t>
            </a:r>
            <a:r>
              <a:rPr lang="fr-FR" sz="2400" dirty="0" smtClean="0"/>
              <a:t> </a:t>
            </a:r>
            <a:r>
              <a:rPr lang="fr-FR" sz="2400" dirty="0" err="1" smtClean="0"/>
              <a:t>dynamic</a:t>
            </a:r>
            <a:endParaRPr lang="fr-FR" sz="2400" dirty="0" smtClean="0"/>
          </a:p>
          <a:p>
            <a:pPr marL="285750" indent="-285750">
              <a:lnSpc>
                <a:spcPct val="150000"/>
              </a:lnSpc>
              <a:buFont typeface="Arial" pitchFamily="34" charset="0"/>
              <a:buChar char="•"/>
            </a:pPr>
            <a:r>
              <a:rPr lang="fr-FR" sz="2400" dirty="0" err="1" smtClean="0"/>
              <a:t>Low</a:t>
            </a:r>
            <a:r>
              <a:rPr lang="fr-FR" sz="2400" dirty="0" smtClean="0"/>
              <a:t> doses of DEHP, DBP and </a:t>
            </a:r>
            <a:r>
              <a:rPr lang="fr-FR" sz="2400" dirty="0" err="1" smtClean="0"/>
              <a:t>DiBP</a:t>
            </a:r>
            <a:r>
              <a:rPr lang="fr-FR" sz="2400" dirty="0" smtClean="0"/>
              <a:t> </a:t>
            </a:r>
            <a:r>
              <a:rPr lang="fr-FR" sz="2400" dirty="0" err="1" smtClean="0"/>
              <a:t>remain</a:t>
            </a:r>
            <a:r>
              <a:rPr lang="fr-FR" sz="2400" dirty="0" smtClean="0"/>
              <a:t> </a:t>
            </a:r>
            <a:r>
              <a:rPr lang="fr-FR" sz="2400" dirty="0" err="1" smtClean="0"/>
              <a:t>chronically</a:t>
            </a:r>
            <a:r>
              <a:rPr lang="fr-FR" sz="2400" dirty="0" smtClean="0"/>
              <a:t> on </a:t>
            </a:r>
            <a:r>
              <a:rPr lang="fr-FR" sz="2400" dirty="0" err="1" smtClean="0"/>
              <a:t>ant’s</a:t>
            </a:r>
            <a:r>
              <a:rPr lang="fr-FR" sz="2400" dirty="0" smtClean="0"/>
              <a:t> </a:t>
            </a:r>
            <a:r>
              <a:rPr lang="fr-FR" sz="2400" dirty="0" err="1" smtClean="0"/>
              <a:t>cuticle</a:t>
            </a:r>
            <a:r>
              <a:rPr lang="fr-FR" sz="2400" dirty="0" smtClean="0"/>
              <a:t> (</a:t>
            </a:r>
            <a:r>
              <a:rPr lang="fr-FR" sz="2400" dirty="0" smtClean="0">
                <a:sym typeface="Symbol"/>
              </a:rPr>
              <a:t>2 </a:t>
            </a:r>
            <a:r>
              <a:rPr lang="fr-FR" sz="2400" dirty="0" err="1" smtClean="0">
                <a:sym typeface="Symbol"/>
              </a:rPr>
              <a:t>ng</a:t>
            </a:r>
            <a:r>
              <a:rPr lang="fr-FR" sz="2400" dirty="0" smtClean="0">
                <a:sym typeface="Symbol"/>
              </a:rPr>
              <a:t>/</a:t>
            </a:r>
            <a:r>
              <a:rPr lang="fr-FR" sz="2400" dirty="0" err="1" smtClean="0">
                <a:sym typeface="Symbol"/>
              </a:rPr>
              <a:t>ant</a:t>
            </a:r>
            <a:r>
              <a:rPr lang="fr-FR" sz="2400" dirty="0" smtClean="0">
                <a:sym typeface="Symbol"/>
              </a:rPr>
              <a:t> ; </a:t>
            </a:r>
            <a:r>
              <a:rPr lang="fr-FR" sz="2400" dirty="0" smtClean="0"/>
              <a:t>&lt;1% of </a:t>
            </a:r>
            <a:r>
              <a:rPr lang="fr-FR" sz="2400" dirty="0" err="1" smtClean="0"/>
              <a:t>cuticular</a:t>
            </a:r>
            <a:r>
              <a:rPr lang="fr-FR" sz="2400" dirty="0" smtClean="0"/>
              <a:t> compounds)</a:t>
            </a:r>
            <a:endParaRPr lang="fr-FR" sz="2400" dirty="0"/>
          </a:p>
        </p:txBody>
      </p:sp>
      <p:sp>
        <p:nvSpPr>
          <p:cNvPr id="4" name="ZoneTexte 3"/>
          <p:cNvSpPr txBox="1"/>
          <p:nvPr/>
        </p:nvSpPr>
        <p:spPr>
          <a:xfrm>
            <a:off x="1408894" y="5805264"/>
            <a:ext cx="6577442" cy="461665"/>
          </a:xfrm>
          <a:prstGeom prst="rect">
            <a:avLst/>
          </a:prstGeom>
          <a:noFill/>
        </p:spPr>
        <p:txBody>
          <a:bodyPr wrap="none" rtlCol="0">
            <a:spAutoFit/>
          </a:bodyPr>
          <a:lstStyle/>
          <a:p>
            <a:r>
              <a:rPr lang="fr-FR" sz="2400" b="1" dirty="0" smtClean="0"/>
              <a:t>? </a:t>
            </a:r>
            <a:r>
              <a:rPr lang="fr-FR" sz="2400" b="1" dirty="0" err="1" smtClean="0"/>
              <a:t>Physiological</a:t>
            </a:r>
            <a:r>
              <a:rPr lang="fr-FR" sz="2400" b="1" dirty="0" smtClean="0"/>
              <a:t> </a:t>
            </a:r>
            <a:r>
              <a:rPr lang="fr-FR" sz="2400" b="1" dirty="0" err="1" smtClean="0"/>
              <a:t>effect</a:t>
            </a:r>
            <a:r>
              <a:rPr lang="fr-FR" sz="2400" b="1" dirty="0" smtClean="0"/>
              <a:t> of </a:t>
            </a:r>
            <a:r>
              <a:rPr lang="fr-FR" sz="2400" b="1" dirty="0" err="1" smtClean="0"/>
              <a:t>such</a:t>
            </a:r>
            <a:r>
              <a:rPr lang="fr-FR" sz="2400" b="1" dirty="0" smtClean="0"/>
              <a:t> contamination ?</a:t>
            </a:r>
            <a:endParaRPr lang="fr-FR" sz="2400" b="1" dirty="0"/>
          </a:p>
        </p:txBody>
      </p:sp>
      <p:sp>
        <p:nvSpPr>
          <p:cNvPr id="5" name="Espace réservé du numéro de diapositive 4"/>
          <p:cNvSpPr>
            <a:spLocks noGrp="1"/>
          </p:cNvSpPr>
          <p:nvPr>
            <p:ph type="sldNum" sz="quarter" idx="12"/>
          </p:nvPr>
        </p:nvSpPr>
        <p:spPr/>
        <p:txBody>
          <a:bodyPr/>
          <a:lstStyle/>
          <a:p>
            <a:fld id="{E75ED75C-C1CD-4FD8-959E-BF1A74D25948}" type="slidenum">
              <a:rPr lang="fr-FR" smtClean="0"/>
              <a:t>14</a:t>
            </a:fld>
            <a:endParaRPr lang="fr-FR"/>
          </a:p>
        </p:txBody>
      </p:sp>
    </p:spTree>
    <p:extLst>
      <p:ext uri="{BB962C8B-B14F-4D97-AF65-F5344CB8AC3E}">
        <p14:creationId xmlns:p14="http://schemas.microsoft.com/office/powerpoint/2010/main" val="1861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70866" y="332656"/>
            <a:ext cx="3679212" cy="461665"/>
          </a:xfrm>
          <a:prstGeom prst="rect">
            <a:avLst/>
          </a:prstGeom>
          <a:noFill/>
        </p:spPr>
        <p:txBody>
          <a:bodyPr wrap="none" rtlCol="0">
            <a:spAutoFit/>
          </a:bodyPr>
          <a:lstStyle/>
          <a:p>
            <a:r>
              <a:rPr lang="fr-FR" sz="2400" b="1" dirty="0" err="1" smtClean="0"/>
              <a:t>Effect</a:t>
            </a:r>
            <a:r>
              <a:rPr lang="fr-FR" sz="2400" b="1" dirty="0" smtClean="0"/>
              <a:t> on </a:t>
            </a:r>
            <a:r>
              <a:rPr lang="fr-FR" sz="2400" b="1" dirty="0" err="1" smtClean="0"/>
              <a:t>queen</a:t>
            </a:r>
            <a:r>
              <a:rPr lang="fr-FR" sz="2400" b="1" dirty="0" smtClean="0"/>
              <a:t> </a:t>
            </a:r>
            <a:r>
              <a:rPr lang="fr-FR" sz="2400" b="1" dirty="0" err="1" smtClean="0"/>
              <a:t>fertility</a:t>
            </a:r>
            <a:r>
              <a:rPr lang="fr-FR" sz="2400" b="1" dirty="0" smtClean="0"/>
              <a:t>?</a:t>
            </a:r>
            <a:endParaRPr lang="fr-FR" sz="2400" b="1" dirty="0"/>
          </a:p>
        </p:txBody>
      </p:sp>
      <p:sp>
        <p:nvSpPr>
          <p:cNvPr id="4" name="ZoneTexte 3"/>
          <p:cNvSpPr txBox="1"/>
          <p:nvPr/>
        </p:nvSpPr>
        <p:spPr>
          <a:xfrm>
            <a:off x="683568" y="1556792"/>
            <a:ext cx="7992888" cy="3831818"/>
          </a:xfrm>
          <a:prstGeom prst="rect">
            <a:avLst/>
          </a:prstGeom>
          <a:noFill/>
        </p:spPr>
        <p:txBody>
          <a:bodyPr wrap="square" rtlCol="0">
            <a:spAutoFit/>
          </a:bodyPr>
          <a:lstStyle/>
          <a:p>
            <a:pPr marL="285750" indent="-285750">
              <a:lnSpc>
                <a:spcPct val="150000"/>
              </a:lnSpc>
              <a:buFont typeface="Arial" pitchFamily="34" charset="0"/>
              <a:buChar char="•"/>
            </a:pPr>
            <a:r>
              <a:rPr lang="fr-FR" dirty="0" err="1" smtClean="0"/>
              <a:t>Experimental</a:t>
            </a:r>
            <a:r>
              <a:rPr lang="fr-FR" dirty="0" smtClean="0"/>
              <a:t> exposition of </a:t>
            </a:r>
            <a:r>
              <a:rPr lang="fr-FR" i="1" dirty="0" err="1" smtClean="0"/>
              <a:t>Lasius</a:t>
            </a:r>
            <a:r>
              <a:rPr lang="fr-FR" dirty="0" smtClean="0"/>
              <a:t> </a:t>
            </a:r>
            <a:r>
              <a:rPr lang="fr-FR" dirty="0" err="1" smtClean="0"/>
              <a:t>queens</a:t>
            </a:r>
            <a:r>
              <a:rPr lang="fr-FR" dirty="0" smtClean="0"/>
              <a:t> to </a:t>
            </a:r>
            <a:r>
              <a:rPr lang="fr-FR" dirty="0"/>
              <a:t>« </a:t>
            </a:r>
            <a:r>
              <a:rPr lang="fr-FR" dirty="0" err="1"/>
              <a:t>ecological</a:t>
            </a:r>
            <a:r>
              <a:rPr lang="fr-FR" dirty="0"/>
              <a:t> » </a:t>
            </a:r>
            <a:r>
              <a:rPr lang="fr-FR" dirty="0" smtClean="0"/>
              <a:t>doses of DEHP</a:t>
            </a:r>
          </a:p>
          <a:p>
            <a:pPr marL="285750" indent="-285750">
              <a:lnSpc>
                <a:spcPct val="150000"/>
              </a:lnSpc>
              <a:buFont typeface="Arial" pitchFamily="34" charset="0"/>
              <a:buChar char="•"/>
            </a:pPr>
            <a:r>
              <a:rPr lang="fr-FR" dirty="0" smtClean="0"/>
              <a:t>3 groups of 10 </a:t>
            </a:r>
            <a:r>
              <a:rPr lang="fr-FR" dirty="0" err="1" smtClean="0"/>
              <a:t>queens</a:t>
            </a:r>
            <a:endParaRPr lang="fr-FR" dirty="0" smtClean="0"/>
          </a:p>
          <a:p>
            <a:pPr marL="285750" indent="-285750">
              <a:lnSpc>
                <a:spcPct val="150000"/>
              </a:lnSpc>
              <a:buFont typeface="Arial" pitchFamily="34" charset="0"/>
              <a:buChar char="•"/>
            </a:pPr>
            <a:r>
              <a:rPr lang="fr-FR" dirty="0" err="1" smtClean="0"/>
              <a:t>Pre-treatment</a:t>
            </a:r>
            <a:r>
              <a:rPr lang="fr-FR" dirty="0" smtClean="0"/>
              <a:t> phase: </a:t>
            </a:r>
          </a:p>
          <a:p>
            <a:pPr>
              <a:lnSpc>
                <a:spcPct val="150000"/>
              </a:lnSpc>
            </a:pPr>
            <a:r>
              <a:rPr lang="fr-FR" dirty="0" smtClean="0"/>
              <a:t>	nb of </a:t>
            </a:r>
            <a:r>
              <a:rPr lang="fr-FR" dirty="0" err="1" smtClean="0"/>
              <a:t>eggs</a:t>
            </a:r>
            <a:r>
              <a:rPr lang="fr-FR" dirty="0" smtClean="0"/>
              <a:t> in the </a:t>
            </a:r>
            <a:r>
              <a:rPr lang="fr-FR" dirty="0" err="1" smtClean="0"/>
              <a:t>nests</a:t>
            </a:r>
            <a:r>
              <a:rPr lang="fr-FR" dirty="0" smtClean="0"/>
              <a:t> </a:t>
            </a:r>
            <a:r>
              <a:rPr lang="fr-FR" dirty="0" err="1" smtClean="0"/>
              <a:t>counted</a:t>
            </a:r>
            <a:r>
              <a:rPr lang="fr-FR" dirty="0" smtClean="0"/>
              <a:t> </a:t>
            </a:r>
            <a:r>
              <a:rPr lang="fr-FR" dirty="0" err="1" smtClean="0"/>
              <a:t>each</a:t>
            </a:r>
            <a:r>
              <a:rPr lang="fr-FR" dirty="0" smtClean="0"/>
              <a:t> </a:t>
            </a:r>
            <a:r>
              <a:rPr lang="fr-FR" dirty="0" err="1" smtClean="0"/>
              <a:t>week</a:t>
            </a:r>
            <a:r>
              <a:rPr lang="fr-FR" dirty="0" smtClean="0"/>
              <a:t> for 5 </a:t>
            </a:r>
            <a:r>
              <a:rPr lang="fr-FR" dirty="0" err="1" smtClean="0"/>
              <a:t>weeks</a:t>
            </a:r>
            <a:endParaRPr lang="fr-FR" dirty="0" smtClean="0"/>
          </a:p>
          <a:p>
            <a:pPr marL="285750" indent="-285750">
              <a:lnSpc>
                <a:spcPct val="150000"/>
              </a:lnSpc>
              <a:buFont typeface="Arial" pitchFamily="34" charset="0"/>
              <a:buChar char="•"/>
            </a:pPr>
            <a:r>
              <a:rPr lang="fr-FR" dirty="0" err="1" smtClean="0"/>
              <a:t>Treatment</a:t>
            </a:r>
            <a:r>
              <a:rPr lang="fr-FR" dirty="0" smtClean="0"/>
              <a:t> phase: </a:t>
            </a:r>
          </a:p>
          <a:p>
            <a:pPr>
              <a:lnSpc>
                <a:spcPct val="150000"/>
              </a:lnSpc>
            </a:pPr>
            <a:r>
              <a:rPr lang="fr-FR" dirty="0"/>
              <a:t>	</a:t>
            </a:r>
            <a:r>
              <a:rPr lang="fr-FR" dirty="0" smtClean="0"/>
              <a:t>1 group control</a:t>
            </a:r>
          </a:p>
          <a:p>
            <a:pPr>
              <a:lnSpc>
                <a:spcPct val="150000"/>
              </a:lnSpc>
            </a:pPr>
            <a:r>
              <a:rPr lang="fr-FR" dirty="0"/>
              <a:t>	</a:t>
            </a:r>
            <a:r>
              <a:rPr lang="fr-FR" dirty="0" smtClean="0"/>
              <a:t>1 group </a:t>
            </a:r>
            <a:r>
              <a:rPr lang="fr-FR" dirty="0" err="1" smtClean="0"/>
              <a:t>treated</a:t>
            </a:r>
            <a:r>
              <a:rPr lang="fr-FR" dirty="0" smtClean="0"/>
              <a:t> </a:t>
            </a:r>
            <a:r>
              <a:rPr lang="fr-FR" dirty="0" err="1" smtClean="0"/>
              <a:t>each</a:t>
            </a:r>
            <a:r>
              <a:rPr lang="fr-FR" dirty="0" smtClean="0"/>
              <a:t> </a:t>
            </a:r>
            <a:r>
              <a:rPr lang="fr-FR" dirty="0" err="1" smtClean="0"/>
              <a:t>week</a:t>
            </a:r>
            <a:r>
              <a:rPr lang="fr-FR" dirty="0" smtClean="0"/>
              <a:t> </a:t>
            </a:r>
            <a:r>
              <a:rPr lang="fr-FR" dirty="0" err="1" smtClean="0"/>
              <a:t>with</a:t>
            </a:r>
            <a:r>
              <a:rPr lang="fr-FR" dirty="0" smtClean="0"/>
              <a:t> pure </a:t>
            </a:r>
            <a:r>
              <a:rPr lang="fr-FR" dirty="0" err="1" smtClean="0"/>
              <a:t>methanol</a:t>
            </a:r>
            <a:endParaRPr lang="fr-FR" dirty="0" smtClean="0"/>
          </a:p>
          <a:p>
            <a:pPr>
              <a:lnSpc>
                <a:spcPct val="150000"/>
              </a:lnSpc>
            </a:pPr>
            <a:r>
              <a:rPr lang="fr-FR" dirty="0"/>
              <a:t>	</a:t>
            </a:r>
            <a:r>
              <a:rPr lang="fr-FR" dirty="0" smtClean="0"/>
              <a:t>1 group </a:t>
            </a:r>
            <a:r>
              <a:rPr lang="fr-FR" dirty="0" err="1" smtClean="0"/>
              <a:t>treated</a:t>
            </a:r>
            <a:r>
              <a:rPr lang="fr-FR" dirty="0" smtClean="0"/>
              <a:t> </a:t>
            </a:r>
            <a:r>
              <a:rPr lang="fr-FR" dirty="0" err="1" smtClean="0"/>
              <a:t>each</a:t>
            </a:r>
            <a:r>
              <a:rPr lang="fr-FR" dirty="0" smtClean="0"/>
              <a:t> </a:t>
            </a:r>
            <a:r>
              <a:rPr lang="fr-FR" dirty="0" err="1" smtClean="0"/>
              <a:t>week</a:t>
            </a:r>
            <a:r>
              <a:rPr lang="fr-FR" dirty="0" smtClean="0"/>
              <a:t> </a:t>
            </a:r>
            <a:r>
              <a:rPr lang="fr-FR" dirty="0" err="1" smtClean="0"/>
              <a:t>with</a:t>
            </a:r>
            <a:r>
              <a:rPr lang="fr-FR" dirty="0" smtClean="0"/>
              <a:t> 2ng DEHP </a:t>
            </a:r>
            <a:r>
              <a:rPr lang="fr-FR" dirty="0" err="1" smtClean="0"/>
              <a:t>diluted</a:t>
            </a:r>
            <a:r>
              <a:rPr lang="fr-FR" dirty="0" smtClean="0"/>
              <a:t> in </a:t>
            </a:r>
            <a:r>
              <a:rPr lang="fr-FR" dirty="0" err="1" smtClean="0"/>
              <a:t>methanol</a:t>
            </a:r>
            <a:endParaRPr lang="fr-FR" dirty="0" smtClean="0"/>
          </a:p>
          <a:p>
            <a:pPr>
              <a:lnSpc>
                <a:spcPct val="150000"/>
              </a:lnSpc>
            </a:pPr>
            <a:r>
              <a:rPr lang="fr-FR" dirty="0"/>
              <a:t>	nb of </a:t>
            </a:r>
            <a:r>
              <a:rPr lang="fr-FR" dirty="0" err="1"/>
              <a:t>eggs</a:t>
            </a:r>
            <a:r>
              <a:rPr lang="fr-FR" dirty="0"/>
              <a:t> in the </a:t>
            </a:r>
            <a:r>
              <a:rPr lang="fr-FR" dirty="0" err="1"/>
              <a:t>nests</a:t>
            </a:r>
            <a:r>
              <a:rPr lang="fr-FR" dirty="0"/>
              <a:t> </a:t>
            </a:r>
            <a:r>
              <a:rPr lang="fr-FR" dirty="0" err="1"/>
              <a:t>counted</a:t>
            </a:r>
            <a:r>
              <a:rPr lang="fr-FR" dirty="0"/>
              <a:t> </a:t>
            </a:r>
            <a:r>
              <a:rPr lang="fr-FR" dirty="0" err="1"/>
              <a:t>each</a:t>
            </a:r>
            <a:r>
              <a:rPr lang="fr-FR" dirty="0"/>
              <a:t> </a:t>
            </a:r>
            <a:r>
              <a:rPr lang="fr-FR" dirty="0" err="1"/>
              <a:t>week</a:t>
            </a:r>
            <a:r>
              <a:rPr lang="fr-FR" dirty="0"/>
              <a:t> for 5 </a:t>
            </a:r>
            <a:r>
              <a:rPr lang="fr-FR" dirty="0" err="1" smtClean="0"/>
              <a:t>weeks</a:t>
            </a:r>
            <a:endParaRPr lang="fr-FR" dirty="0" smtClean="0"/>
          </a:p>
        </p:txBody>
      </p:sp>
      <p:sp>
        <p:nvSpPr>
          <p:cNvPr id="5" name="Espace réservé du numéro de diapositive 4"/>
          <p:cNvSpPr>
            <a:spLocks noGrp="1"/>
          </p:cNvSpPr>
          <p:nvPr>
            <p:ph type="sldNum" sz="quarter" idx="12"/>
          </p:nvPr>
        </p:nvSpPr>
        <p:spPr/>
        <p:txBody>
          <a:bodyPr/>
          <a:lstStyle/>
          <a:p>
            <a:fld id="{E75ED75C-C1CD-4FD8-959E-BF1A74D25948}" type="slidenum">
              <a:rPr lang="fr-FR" smtClean="0"/>
              <a:t>15</a:t>
            </a:fld>
            <a:endParaRPr lang="fr-FR"/>
          </a:p>
        </p:txBody>
      </p:sp>
    </p:spTree>
    <p:extLst>
      <p:ext uri="{BB962C8B-B14F-4D97-AF65-F5344CB8AC3E}">
        <p14:creationId xmlns:p14="http://schemas.microsoft.com/office/powerpoint/2010/main" val="4164650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a:blip r:embed="rId3"/>
          <a:srcRect/>
          <a:stretch>
            <a:fillRect/>
          </a:stretch>
        </p:blipFill>
        <p:spPr bwMode="auto">
          <a:xfrm>
            <a:off x="683568" y="1143366"/>
            <a:ext cx="6552728" cy="4680520"/>
          </a:xfrm>
          <a:prstGeom prst="rect">
            <a:avLst/>
          </a:prstGeom>
          <a:noFill/>
          <a:ln w="9525">
            <a:noFill/>
            <a:miter lim="800000"/>
            <a:headEnd/>
            <a:tailEnd/>
          </a:ln>
        </p:spPr>
      </p:pic>
      <p:sp>
        <p:nvSpPr>
          <p:cNvPr id="3" name="ZoneTexte 2"/>
          <p:cNvSpPr txBox="1"/>
          <p:nvPr/>
        </p:nvSpPr>
        <p:spPr>
          <a:xfrm>
            <a:off x="2769932" y="332656"/>
            <a:ext cx="3679212" cy="461665"/>
          </a:xfrm>
          <a:prstGeom prst="rect">
            <a:avLst/>
          </a:prstGeom>
          <a:noFill/>
        </p:spPr>
        <p:txBody>
          <a:bodyPr wrap="none" rtlCol="0">
            <a:spAutoFit/>
          </a:bodyPr>
          <a:lstStyle/>
          <a:p>
            <a:r>
              <a:rPr lang="fr-FR" sz="2400" b="1" dirty="0" err="1" smtClean="0"/>
              <a:t>Effect</a:t>
            </a:r>
            <a:r>
              <a:rPr lang="fr-FR" sz="2400" b="1" dirty="0" smtClean="0"/>
              <a:t> on </a:t>
            </a:r>
            <a:r>
              <a:rPr lang="fr-FR" sz="2400" b="1" dirty="0" err="1" smtClean="0"/>
              <a:t>queen</a:t>
            </a:r>
            <a:r>
              <a:rPr lang="fr-FR" sz="2400" b="1" dirty="0" smtClean="0"/>
              <a:t> </a:t>
            </a:r>
            <a:r>
              <a:rPr lang="fr-FR" sz="2400" b="1" dirty="0" err="1" smtClean="0"/>
              <a:t>fertility</a:t>
            </a:r>
            <a:r>
              <a:rPr lang="fr-FR" sz="2400" b="1" dirty="0" smtClean="0"/>
              <a:t>?</a:t>
            </a:r>
            <a:endParaRPr lang="fr-FR" sz="2400" b="1" dirty="0"/>
          </a:p>
        </p:txBody>
      </p:sp>
      <p:grpSp>
        <p:nvGrpSpPr>
          <p:cNvPr id="10" name="Groupe 9"/>
          <p:cNvGrpSpPr/>
          <p:nvPr/>
        </p:nvGrpSpPr>
        <p:grpSpPr>
          <a:xfrm>
            <a:off x="7236296" y="3863226"/>
            <a:ext cx="994661" cy="763927"/>
            <a:chOff x="7236295" y="2569986"/>
            <a:chExt cx="994661" cy="763927"/>
          </a:xfrm>
        </p:grpSpPr>
        <p:sp>
          <p:nvSpPr>
            <p:cNvPr id="4" name="Ellipse 3"/>
            <p:cNvSpPr/>
            <p:nvPr/>
          </p:nvSpPr>
          <p:spPr>
            <a:xfrm>
              <a:off x="7236295" y="2708920"/>
              <a:ext cx="90000" cy="72008"/>
            </a:xfrm>
            <a:prstGeom prst="ellipse">
              <a:avLst/>
            </a:prstGeom>
            <a:solidFill>
              <a:srgbClr val="74A024"/>
            </a:solidFill>
            <a:ln>
              <a:solidFill>
                <a:srgbClr val="74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333274" y="2569986"/>
              <a:ext cx="715324" cy="307777"/>
            </a:xfrm>
            <a:prstGeom prst="rect">
              <a:avLst/>
            </a:prstGeom>
            <a:noFill/>
          </p:spPr>
          <p:txBody>
            <a:bodyPr wrap="none" rtlCol="0">
              <a:spAutoFit/>
            </a:bodyPr>
            <a:lstStyle/>
            <a:p>
              <a:r>
                <a:rPr lang="fr-FR" sz="1400" b="1" dirty="0" smtClean="0">
                  <a:latin typeface="Calibri" pitchFamily="34" charset="0"/>
                </a:rPr>
                <a:t>control</a:t>
              </a:r>
              <a:endParaRPr lang="fr-FR" sz="1400" b="1" dirty="0">
                <a:latin typeface="Calibri" pitchFamily="34" charset="0"/>
              </a:endParaRPr>
            </a:p>
          </p:txBody>
        </p:sp>
        <p:sp>
          <p:nvSpPr>
            <p:cNvPr id="6" name="Rectangle 5"/>
            <p:cNvSpPr/>
            <p:nvPr/>
          </p:nvSpPr>
          <p:spPr>
            <a:xfrm>
              <a:off x="7246024" y="2924944"/>
              <a:ext cx="72000" cy="72008"/>
            </a:xfrm>
            <a:prstGeom prst="rect">
              <a:avLst/>
            </a:prstGeom>
            <a:solidFill>
              <a:srgbClr val="004FEE"/>
            </a:solidFill>
            <a:ln>
              <a:solidFill>
                <a:srgbClr val="004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327760" y="2790367"/>
              <a:ext cx="903196" cy="307777"/>
            </a:xfrm>
            <a:prstGeom prst="rect">
              <a:avLst/>
            </a:prstGeom>
            <a:noFill/>
          </p:spPr>
          <p:txBody>
            <a:bodyPr wrap="none" rtlCol="0">
              <a:spAutoFit/>
            </a:bodyPr>
            <a:lstStyle/>
            <a:p>
              <a:r>
                <a:rPr lang="fr-FR" sz="1400" b="1" dirty="0" err="1" smtClean="0">
                  <a:latin typeface="Calibri" pitchFamily="34" charset="0"/>
                </a:rPr>
                <a:t>methanol</a:t>
              </a:r>
              <a:endParaRPr lang="fr-FR" sz="1400" b="1" dirty="0">
                <a:latin typeface="Calibri" pitchFamily="34" charset="0"/>
              </a:endParaRPr>
            </a:p>
          </p:txBody>
        </p:sp>
        <p:sp>
          <p:nvSpPr>
            <p:cNvPr id="8" name="Rectangle 7"/>
            <p:cNvSpPr/>
            <p:nvPr/>
          </p:nvSpPr>
          <p:spPr>
            <a:xfrm rot="2700000">
              <a:off x="7255752" y="3150696"/>
              <a:ext cx="72000"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D2723"/>
                  </a:solidFill>
                </a:ln>
                <a:solidFill>
                  <a:srgbClr val="DD2723"/>
                </a:solidFill>
              </a:endParaRPr>
            </a:p>
          </p:txBody>
        </p:sp>
        <p:sp>
          <p:nvSpPr>
            <p:cNvPr id="9" name="ZoneTexte 8"/>
            <p:cNvSpPr txBox="1"/>
            <p:nvPr/>
          </p:nvSpPr>
          <p:spPr>
            <a:xfrm>
              <a:off x="7331484" y="3026136"/>
              <a:ext cx="596638" cy="307777"/>
            </a:xfrm>
            <a:prstGeom prst="rect">
              <a:avLst/>
            </a:prstGeom>
            <a:noFill/>
          </p:spPr>
          <p:txBody>
            <a:bodyPr wrap="none" rtlCol="0">
              <a:spAutoFit/>
            </a:bodyPr>
            <a:lstStyle/>
            <a:p>
              <a:r>
                <a:rPr lang="fr-FR" sz="1400" b="1" dirty="0" smtClean="0">
                  <a:latin typeface="Calibri" pitchFamily="34" charset="0"/>
                </a:rPr>
                <a:t>DEHP</a:t>
              </a:r>
              <a:endParaRPr lang="fr-FR" sz="1400" b="1" dirty="0">
                <a:latin typeface="Calibri" pitchFamily="34" charset="0"/>
              </a:endParaRPr>
            </a:p>
          </p:txBody>
        </p:sp>
      </p:grpSp>
      <p:sp>
        <p:nvSpPr>
          <p:cNvPr id="11" name="ZoneTexte 10"/>
          <p:cNvSpPr txBox="1"/>
          <p:nvPr/>
        </p:nvSpPr>
        <p:spPr>
          <a:xfrm>
            <a:off x="1547664" y="6093296"/>
            <a:ext cx="5739905" cy="461665"/>
          </a:xfrm>
          <a:prstGeom prst="rect">
            <a:avLst/>
          </a:prstGeom>
          <a:noFill/>
        </p:spPr>
        <p:txBody>
          <a:bodyPr wrap="none" rtlCol="0">
            <a:spAutoFit/>
          </a:bodyPr>
          <a:lstStyle/>
          <a:p>
            <a:r>
              <a:rPr lang="fr-FR" sz="2400" dirty="0" smtClean="0"/>
              <a:t>Queens </a:t>
            </a:r>
            <a:r>
              <a:rPr lang="fr-FR" sz="2400" dirty="0" err="1" smtClean="0"/>
              <a:t>exposed</a:t>
            </a:r>
            <a:r>
              <a:rPr lang="fr-FR" sz="2400" dirty="0" smtClean="0"/>
              <a:t> to DEHP </a:t>
            </a:r>
            <a:r>
              <a:rPr lang="fr-FR" sz="2400" dirty="0" err="1" smtClean="0"/>
              <a:t>lay</a:t>
            </a:r>
            <a:r>
              <a:rPr lang="fr-FR" sz="2400" dirty="0" smtClean="0"/>
              <a:t> </a:t>
            </a:r>
            <a:r>
              <a:rPr lang="fr-FR" sz="2400" dirty="0" err="1" smtClean="0"/>
              <a:t>fewer</a:t>
            </a:r>
            <a:r>
              <a:rPr lang="fr-FR" sz="2400" dirty="0" smtClean="0"/>
              <a:t> </a:t>
            </a:r>
            <a:r>
              <a:rPr lang="fr-FR" sz="2400" dirty="0" err="1" smtClean="0"/>
              <a:t>eggs</a:t>
            </a:r>
            <a:endParaRPr lang="fr-FR" sz="2400" dirty="0"/>
          </a:p>
        </p:txBody>
      </p:sp>
      <p:sp>
        <p:nvSpPr>
          <p:cNvPr id="12" name="Espace réservé du numéro de diapositive 11"/>
          <p:cNvSpPr>
            <a:spLocks noGrp="1"/>
          </p:cNvSpPr>
          <p:nvPr>
            <p:ph type="sldNum" sz="quarter" idx="12"/>
          </p:nvPr>
        </p:nvSpPr>
        <p:spPr/>
        <p:txBody>
          <a:bodyPr/>
          <a:lstStyle/>
          <a:p>
            <a:fld id="{E75ED75C-C1CD-4FD8-959E-BF1A74D25948}" type="slidenum">
              <a:rPr lang="fr-FR" smtClean="0"/>
              <a:t>16</a:t>
            </a:fld>
            <a:endParaRPr lang="fr-FR"/>
          </a:p>
        </p:txBody>
      </p:sp>
    </p:spTree>
    <p:extLst>
      <p:ext uri="{BB962C8B-B14F-4D97-AF65-F5344CB8AC3E}">
        <p14:creationId xmlns:p14="http://schemas.microsoft.com/office/powerpoint/2010/main" val="2382458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69932" y="332656"/>
            <a:ext cx="3815468" cy="461665"/>
          </a:xfrm>
          <a:prstGeom prst="rect">
            <a:avLst/>
          </a:prstGeom>
          <a:noFill/>
        </p:spPr>
        <p:txBody>
          <a:bodyPr wrap="none" rtlCol="0">
            <a:spAutoFit/>
          </a:bodyPr>
          <a:lstStyle/>
          <a:p>
            <a:r>
              <a:rPr lang="fr-FR" sz="2400" b="1" dirty="0" err="1" smtClean="0"/>
              <a:t>Effect</a:t>
            </a:r>
            <a:r>
              <a:rPr lang="fr-FR" sz="2400" b="1" dirty="0" smtClean="0"/>
              <a:t> on </a:t>
            </a:r>
            <a:r>
              <a:rPr lang="fr-FR" sz="2400" b="1" dirty="0" err="1" smtClean="0"/>
              <a:t>oxidative</a:t>
            </a:r>
            <a:r>
              <a:rPr lang="fr-FR" sz="2400" b="1" dirty="0" smtClean="0"/>
              <a:t> stress?</a:t>
            </a:r>
            <a:endParaRPr lang="fr-FR" sz="2400" b="1" dirty="0"/>
          </a:p>
        </p:txBody>
      </p:sp>
      <p:sp>
        <p:nvSpPr>
          <p:cNvPr id="11" name="ZoneTexte 10"/>
          <p:cNvSpPr txBox="1"/>
          <p:nvPr/>
        </p:nvSpPr>
        <p:spPr>
          <a:xfrm>
            <a:off x="683568" y="1148259"/>
            <a:ext cx="7992888" cy="3000821"/>
          </a:xfrm>
          <a:prstGeom prst="rect">
            <a:avLst/>
          </a:prstGeom>
          <a:noFill/>
        </p:spPr>
        <p:txBody>
          <a:bodyPr wrap="square" rtlCol="0">
            <a:spAutoFit/>
          </a:bodyPr>
          <a:lstStyle/>
          <a:p>
            <a:pPr marL="285750" indent="-285750">
              <a:lnSpc>
                <a:spcPct val="150000"/>
              </a:lnSpc>
              <a:buFont typeface="Arial" pitchFamily="34" charset="0"/>
              <a:buChar char="•"/>
            </a:pPr>
            <a:r>
              <a:rPr lang="fr-FR" dirty="0" err="1" smtClean="0"/>
              <a:t>Experimental</a:t>
            </a:r>
            <a:r>
              <a:rPr lang="fr-FR" dirty="0" smtClean="0"/>
              <a:t> </a:t>
            </a:r>
            <a:r>
              <a:rPr lang="fr-FR" dirty="0"/>
              <a:t>exposition of </a:t>
            </a:r>
            <a:r>
              <a:rPr lang="fr-FR" i="1" dirty="0" err="1"/>
              <a:t>Lasius</a:t>
            </a:r>
            <a:r>
              <a:rPr lang="fr-FR" dirty="0"/>
              <a:t> </a:t>
            </a:r>
            <a:r>
              <a:rPr lang="fr-FR" dirty="0" err="1" smtClean="0"/>
              <a:t>workers</a:t>
            </a:r>
            <a:r>
              <a:rPr lang="fr-FR" dirty="0" smtClean="0"/>
              <a:t> to </a:t>
            </a:r>
            <a:r>
              <a:rPr lang="fr-FR" dirty="0"/>
              <a:t>« </a:t>
            </a:r>
            <a:r>
              <a:rPr lang="fr-FR" dirty="0" err="1"/>
              <a:t>ecological</a:t>
            </a:r>
            <a:r>
              <a:rPr lang="fr-FR" dirty="0"/>
              <a:t> » </a:t>
            </a:r>
            <a:r>
              <a:rPr lang="fr-FR" dirty="0" smtClean="0"/>
              <a:t>doses </a:t>
            </a:r>
            <a:r>
              <a:rPr lang="fr-FR" dirty="0"/>
              <a:t>of </a:t>
            </a:r>
            <a:r>
              <a:rPr lang="fr-FR" dirty="0" smtClean="0"/>
              <a:t>DEHP</a:t>
            </a:r>
            <a:endParaRPr lang="en-US" dirty="0" smtClean="0"/>
          </a:p>
          <a:p>
            <a:pPr marL="285750" indent="-285750">
              <a:lnSpc>
                <a:spcPct val="150000"/>
              </a:lnSpc>
              <a:buFont typeface="Arial" pitchFamily="34" charset="0"/>
              <a:buChar char="•"/>
            </a:pPr>
            <a:r>
              <a:rPr lang="en-US" dirty="0" smtClean="0"/>
              <a:t>Measures of </a:t>
            </a:r>
            <a:r>
              <a:rPr lang="en-US" dirty="0"/>
              <a:t>the </a:t>
            </a:r>
            <a:r>
              <a:rPr lang="en-US" dirty="0" err="1"/>
              <a:t>malondialedehyde</a:t>
            </a:r>
            <a:r>
              <a:rPr lang="en-US" dirty="0"/>
              <a:t> (MDA) </a:t>
            </a:r>
            <a:r>
              <a:rPr lang="en-US" dirty="0" smtClean="0"/>
              <a:t>levels in ants, as </a:t>
            </a:r>
            <a:r>
              <a:rPr lang="en-US" dirty="0"/>
              <a:t>an index </a:t>
            </a:r>
            <a:r>
              <a:rPr lang="en-US" dirty="0" smtClean="0"/>
              <a:t>of </a:t>
            </a:r>
            <a:r>
              <a:rPr lang="en-US" dirty="0"/>
              <a:t>lipid peroxidation and oxidative </a:t>
            </a:r>
            <a:r>
              <a:rPr lang="en-US" dirty="0" smtClean="0"/>
              <a:t>stress (</a:t>
            </a:r>
            <a:r>
              <a:rPr lang="fr-FR" i="1" dirty="0" err="1" smtClean="0"/>
              <a:t>TBARs</a:t>
            </a:r>
            <a:r>
              <a:rPr lang="fr-FR" i="1" dirty="0" smtClean="0"/>
              <a:t> </a:t>
            </a:r>
            <a:r>
              <a:rPr lang="fr-FR" i="1" dirty="0" err="1" smtClean="0"/>
              <a:t>assay</a:t>
            </a:r>
            <a:r>
              <a:rPr lang="fr-FR" i="1" dirty="0" smtClean="0"/>
              <a:t>)</a:t>
            </a:r>
            <a:endParaRPr lang="fr-FR" dirty="0" smtClean="0"/>
          </a:p>
          <a:p>
            <a:pPr marL="285750" indent="-285750">
              <a:lnSpc>
                <a:spcPct val="150000"/>
              </a:lnSpc>
              <a:buFont typeface="Arial" pitchFamily="34" charset="0"/>
              <a:buChar char="•"/>
            </a:pPr>
            <a:r>
              <a:rPr lang="fr-FR" dirty="0" smtClean="0"/>
              <a:t>3 </a:t>
            </a:r>
            <a:r>
              <a:rPr lang="fr-FR" dirty="0" err="1" smtClean="0"/>
              <a:t>different</a:t>
            </a:r>
            <a:r>
              <a:rPr lang="fr-FR" dirty="0" smtClean="0"/>
              <a:t> colonies</a:t>
            </a:r>
          </a:p>
          <a:p>
            <a:pPr marL="285750" indent="-285750">
              <a:lnSpc>
                <a:spcPct val="150000"/>
              </a:lnSpc>
              <a:buFont typeface="Arial" pitchFamily="34" charset="0"/>
              <a:buChar char="•"/>
            </a:pPr>
            <a:r>
              <a:rPr lang="fr-FR" dirty="0" smtClean="0"/>
              <a:t>3 conditions: control, </a:t>
            </a:r>
            <a:r>
              <a:rPr lang="fr-FR" dirty="0" err="1" smtClean="0"/>
              <a:t>methanol</a:t>
            </a:r>
            <a:r>
              <a:rPr lang="fr-FR" dirty="0" smtClean="0"/>
              <a:t>, 2ng of DEHP </a:t>
            </a:r>
            <a:r>
              <a:rPr lang="fr-FR" dirty="0" err="1" smtClean="0"/>
              <a:t>diluted</a:t>
            </a:r>
            <a:r>
              <a:rPr lang="fr-FR" dirty="0" smtClean="0"/>
              <a:t> in </a:t>
            </a:r>
            <a:r>
              <a:rPr lang="fr-FR" dirty="0" err="1" smtClean="0"/>
              <a:t>methanol</a:t>
            </a:r>
            <a:endParaRPr lang="fr-FR" dirty="0"/>
          </a:p>
          <a:p>
            <a:pPr marL="285750" indent="-285750">
              <a:lnSpc>
                <a:spcPct val="150000"/>
              </a:lnSpc>
              <a:buFont typeface="Arial" pitchFamily="34" charset="0"/>
              <a:buChar char="•"/>
            </a:pPr>
            <a:r>
              <a:rPr lang="fr-FR" dirty="0" smtClean="0"/>
              <a:t>2 time points: 24h and 48h </a:t>
            </a:r>
            <a:r>
              <a:rPr lang="fr-FR" dirty="0" err="1" smtClean="0"/>
              <a:t>after</a:t>
            </a:r>
            <a:r>
              <a:rPr lang="fr-FR" dirty="0" smtClean="0"/>
              <a:t> </a:t>
            </a:r>
            <a:r>
              <a:rPr lang="fr-FR" dirty="0" err="1" smtClean="0"/>
              <a:t>chemical</a:t>
            </a:r>
            <a:r>
              <a:rPr lang="fr-FR" dirty="0" smtClean="0"/>
              <a:t> exposition </a:t>
            </a:r>
          </a:p>
          <a:p>
            <a:pPr marL="285750" indent="-285750">
              <a:lnSpc>
                <a:spcPct val="150000"/>
              </a:lnSpc>
              <a:buFont typeface="Arial" pitchFamily="34" charset="0"/>
              <a:buChar char="•"/>
            </a:pPr>
            <a:r>
              <a:rPr lang="fr-FR" dirty="0" smtClean="0"/>
              <a:t>10 pools of 15 </a:t>
            </a:r>
            <a:r>
              <a:rPr lang="fr-FR" dirty="0" err="1" smtClean="0"/>
              <a:t>workers</a:t>
            </a:r>
            <a:r>
              <a:rPr lang="fr-FR" dirty="0" smtClean="0"/>
              <a:t> per time, condition and </a:t>
            </a:r>
            <a:r>
              <a:rPr lang="fr-FR" dirty="0" err="1" smtClean="0"/>
              <a:t>colony</a:t>
            </a:r>
            <a:endParaRPr lang="fr-F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708" y="4445748"/>
            <a:ext cx="5472608" cy="2151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Espace réservé du numéro de diapositive 11"/>
          <p:cNvSpPr>
            <a:spLocks noGrp="1"/>
          </p:cNvSpPr>
          <p:nvPr>
            <p:ph type="sldNum" sz="quarter" idx="12"/>
          </p:nvPr>
        </p:nvSpPr>
        <p:spPr/>
        <p:txBody>
          <a:bodyPr/>
          <a:lstStyle/>
          <a:p>
            <a:fld id="{E75ED75C-C1CD-4FD8-959E-BF1A74D25948}" type="slidenum">
              <a:rPr lang="fr-FR" smtClean="0"/>
              <a:t>17</a:t>
            </a:fld>
            <a:endParaRPr lang="fr-FR"/>
          </a:p>
        </p:txBody>
      </p:sp>
    </p:spTree>
    <p:extLst>
      <p:ext uri="{BB962C8B-B14F-4D97-AF65-F5344CB8AC3E}">
        <p14:creationId xmlns:p14="http://schemas.microsoft.com/office/powerpoint/2010/main" val="3387792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rotWithShape="1">
          <a:blip r:embed="rId3"/>
          <a:srcRect t="16888"/>
          <a:stretch/>
        </p:blipFill>
        <p:spPr bwMode="auto">
          <a:xfrm>
            <a:off x="2725411" y="1196752"/>
            <a:ext cx="3649967" cy="2664296"/>
          </a:xfrm>
          <a:prstGeom prst="rect">
            <a:avLst/>
          </a:prstGeom>
          <a:noFill/>
          <a:ln w="9525">
            <a:noFill/>
            <a:miter lim="800000"/>
            <a:headEnd/>
            <a:tailEnd/>
          </a:ln>
        </p:spPr>
      </p:pic>
      <p:sp>
        <p:nvSpPr>
          <p:cNvPr id="3" name="ZoneTexte 2"/>
          <p:cNvSpPr txBox="1"/>
          <p:nvPr/>
        </p:nvSpPr>
        <p:spPr>
          <a:xfrm>
            <a:off x="2699792" y="332656"/>
            <a:ext cx="3815468" cy="461665"/>
          </a:xfrm>
          <a:prstGeom prst="rect">
            <a:avLst/>
          </a:prstGeom>
          <a:noFill/>
        </p:spPr>
        <p:txBody>
          <a:bodyPr wrap="none" rtlCol="0">
            <a:spAutoFit/>
          </a:bodyPr>
          <a:lstStyle/>
          <a:p>
            <a:r>
              <a:rPr lang="fr-FR" sz="2400" b="1" dirty="0" err="1" smtClean="0"/>
              <a:t>Effect</a:t>
            </a:r>
            <a:r>
              <a:rPr lang="fr-FR" sz="2400" b="1" dirty="0" smtClean="0"/>
              <a:t> on </a:t>
            </a:r>
            <a:r>
              <a:rPr lang="fr-FR" sz="2400" b="1" dirty="0" err="1" smtClean="0"/>
              <a:t>oxidative</a:t>
            </a:r>
            <a:r>
              <a:rPr lang="fr-FR" sz="2400" b="1" dirty="0" smtClean="0"/>
              <a:t> stress?</a:t>
            </a:r>
            <a:endParaRPr lang="fr-FR" sz="2400" b="1" dirty="0"/>
          </a:p>
        </p:txBody>
      </p:sp>
      <p:grpSp>
        <p:nvGrpSpPr>
          <p:cNvPr id="4" name="Groupe 3"/>
          <p:cNvGrpSpPr/>
          <p:nvPr/>
        </p:nvGrpSpPr>
        <p:grpSpPr>
          <a:xfrm>
            <a:off x="6669423" y="2581695"/>
            <a:ext cx="994661" cy="763927"/>
            <a:chOff x="7236295" y="2569986"/>
            <a:chExt cx="994661" cy="763927"/>
          </a:xfrm>
        </p:grpSpPr>
        <p:sp>
          <p:nvSpPr>
            <p:cNvPr id="5" name="Ellipse 4"/>
            <p:cNvSpPr/>
            <p:nvPr/>
          </p:nvSpPr>
          <p:spPr>
            <a:xfrm>
              <a:off x="7236295" y="2708920"/>
              <a:ext cx="90000" cy="72008"/>
            </a:xfrm>
            <a:prstGeom prst="ellipse">
              <a:avLst/>
            </a:prstGeom>
            <a:solidFill>
              <a:srgbClr val="74A024"/>
            </a:solidFill>
            <a:ln>
              <a:solidFill>
                <a:srgbClr val="74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333274" y="2569986"/>
              <a:ext cx="715324" cy="307777"/>
            </a:xfrm>
            <a:prstGeom prst="rect">
              <a:avLst/>
            </a:prstGeom>
            <a:noFill/>
          </p:spPr>
          <p:txBody>
            <a:bodyPr wrap="none" rtlCol="0">
              <a:spAutoFit/>
            </a:bodyPr>
            <a:lstStyle/>
            <a:p>
              <a:r>
                <a:rPr lang="fr-FR" sz="1400" b="1" dirty="0" smtClean="0">
                  <a:latin typeface="Calibri" pitchFamily="34" charset="0"/>
                </a:rPr>
                <a:t>control</a:t>
              </a:r>
              <a:endParaRPr lang="fr-FR" sz="1400" b="1" dirty="0">
                <a:latin typeface="Calibri" pitchFamily="34" charset="0"/>
              </a:endParaRPr>
            </a:p>
          </p:txBody>
        </p:sp>
        <p:sp>
          <p:nvSpPr>
            <p:cNvPr id="7" name="Rectangle 6"/>
            <p:cNvSpPr/>
            <p:nvPr/>
          </p:nvSpPr>
          <p:spPr>
            <a:xfrm>
              <a:off x="7246024" y="2924944"/>
              <a:ext cx="72000" cy="72008"/>
            </a:xfrm>
            <a:prstGeom prst="rect">
              <a:avLst/>
            </a:prstGeom>
            <a:solidFill>
              <a:srgbClr val="004FEE"/>
            </a:solidFill>
            <a:ln>
              <a:solidFill>
                <a:srgbClr val="004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327760" y="2790367"/>
              <a:ext cx="903196" cy="307777"/>
            </a:xfrm>
            <a:prstGeom prst="rect">
              <a:avLst/>
            </a:prstGeom>
            <a:noFill/>
          </p:spPr>
          <p:txBody>
            <a:bodyPr wrap="none" rtlCol="0">
              <a:spAutoFit/>
            </a:bodyPr>
            <a:lstStyle/>
            <a:p>
              <a:r>
                <a:rPr lang="fr-FR" sz="1400" b="1" dirty="0" err="1" smtClean="0">
                  <a:latin typeface="Calibri" pitchFamily="34" charset="0"/>
                </a:rPr>
                <a:t>methanol</a:t>
              </a:r>
              <a:endParaRPr lang="fr-FR" sz="1400" b="1" dirty="0">
                <a:latin typeface="Calibri" pitchFamily="34" charset="0"/>
              </a:endParaRPr>
            </a:p>
          </p:txBody>
        </p:sp>
        <p:sp>
          <p:nvSpPr>
            <p:cNvPr id="9" name="Rectangle 8"/>
            <p:cNvSpPr/>
            <p:nvPr/>
          </p:nvSpPr>
          <p:spPr>
            <a:xfrm rot="2700000">
              <a:off x="7255752" y="3150696"/>
              <a:ext cx="72000"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D2723"/>
                  </a:solidFill>
                </a:ln>
                <a:solidFill>
                  <a:srgbClr val="DD2723"/>
                </a:solidFill>
              </a:endParaRPr>
            </a:p>
          </p:txBody>
        </p:sp>
        <p:sp>
          <p:nvSpPr>
            <p:cNvPr id="10" name="ZoneTexte 9"/>
            <p:cNvSpPr txBox="1"/>
            <p:nvPr/>
          </p:nvSpPr>
          <p:spPr>
            <a:xfrm>
              <a:off x="7331484" y="3026136"/>
              <a:ext cx="596638" cy="307777"/>
            </a:xfrm>
            <a:prstGeom prst="rect">
              <a:avLst/>
            </a:prstGeom>
            <a:noFill/>
          </p:spPr>
          <p:txBody>
            <a:bodyPr wrap="none" rtlCol="0">
              <a:spAutoFit/>
            </a:bodyPr>
            <a:lstStyle/>
            <a:p>
              <a:r>
                <a:rPr lang="fr-FR" sz="1400" b="1" dirty="0" smtClean="0">
                  <a:latin typeface="Calibri" pitchFamily="34" charset="0"/>
                </a:rPr>
                <a:t>DEHP</a:t>
              </a:r>
              <a:endParaRPr lang="fr-FR" sz="1400" b="1" dirty="0">
                <a:latin typeface="Calibri" pitchFamily="34" charset="0"/>
              </a:endParaRPr>
            </a:p>
          </p:txBody>
        </p:sp>
      </p:grpSp>
      <p:sp>
        <p:nvSpPr>
          <p:cNvPr id="11" name="ZoneTexte 10"/>
          <p:cNvSpPr txBox="1"/>
          <p:nvPr/>
        </p:nvSpPr>
        <p:spPr>
          <a:xfrm>
            <a:off x="1248639" y="3933056"/>
            <a:ext cx="7139785" cy="830997"/>
          </a:xfrm>
          <a:prstGeom prst="rect">
            <a:avLst/>
          </a:prstGeom>
          <a:noFill/>
        </p:spPr>
        <p:txBody>
          <a:bodyPr wrap="square" rtlCol="0">
            <a:spAutoFit/>
          </a:bodyPr>
          <a:lstStyle/>
          <a:p>
            <a:pPr algn="ctr"/>
            <a:r>
              <a:rPr lang="fr-FR" sz="2400" dirty="0" smtClean="0"/>
              <a:t>No </a:t>
            </a:r>
            <a:r>
              <a:rPr lang="fr-FR" sz="2400" dirty="0" err="1" smtClean="0"/>
              <a:t>oxidative</a:t>
            </a:r>
            <a:r>
              <a:rPr lang="fr-FR" sz="2400" dirty="0" smtClean="0"/>
              <a:t> stress </a:t>
            </a:r>
            <a:r>
              <a:rPr lang="fr-FR" sz="2400" dirty="0" err="1" smtClean="0"/>
              <a:t>induced</a:t>
            </a:r>
            <a:r>
              <a:rPr lang="fr-FR" sz="2400" dirty="0" smtClean="0"/>
              <a:t> by DEHP  </a:t>
            </a:r>
            <a:r>
              <a:rPr lang="fr-FR" sz="2400" dirty="0" err="1" smtClean="0"/>
              <a:t>treatment</a:t>
            </a:r>
            <a:r>
              <a:rPr lang="fr-FR" sz="2400" dirty="0" smtClean="0"/>
              <a:t> </a:t>
            </a:r>
            <a:r>
              <a:rPr lang="fr-FR" sz="2400" dirty="0" err="1" smtClean="0"/>
              <a:t>after</a:t>
            </a:r>
            <a:r>
              <a:rPr lang="fr-FR" sz="2400" dirty="0" smtClean="0"/>
              <a:t> 24 or 48h</a:t>
            </a:r>
            <a:endParaRPr lang="fr-FR" sz="2400" dirty="0"/>
          </a:p>
        </p:txBody>
      </p:sp>
      <p:grpSp>
        <p:nvGrpSpPr>
          <p:cNvPr id="79" name="Groupe 78"/>
          <p:cNvGrpSpPr/>
          <p:nvPr/>
        </p:nvGrpSpPr>
        <p:grpSpPr>
          <a:xfrm>
            <a:off x="568344" y="5016274"/>
            <a:ext cx="4262634" cy="1593522"/>
            <a:chOff x="1787771" y="4912584"/>
            <a:chExt cx="4262634" cy="1593522"/>
          </a:xfrm>
        </p:grpSpPr>
        <p:sp>
          <p:nvSpPr>
            <p:cNvPr id="12" name="ZoneTexte 114"/>
            <p:cNvSpPr txBox="1">
              <a:spLocks noChangeArrowheads="1"/>
            </p:cNvSpPr>
            <p:nvPr/>
          </p:nvSpPr>
          <p:spPr bwMode="auto">
            <a:xfrm>
              <a:off x="5220072" y="4912584"/>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dirty="0">
                  <a:solidFill>
                    <a:srgbClr val="000000"/>
                  </a:solidFill>
                  <a:effectLst/>
                  <a:latin typeface="Arial"/>
                  <a:ea typeface="Times New Roman"/>
                </a:rPr>
                <a:t>7 </a:t>
              </a:r>
              <a:r>
                <a:rPr lang="fr-FR" sz="1200" b="1" kern="1200" dirty="0" err="1">
                  <a:solidFill>
                    <a:srgbClr val="000000"/>
                  </a:solidFill>
                  <a:effectLst/>
                  <a:latin typeface="Arial"/>
                  <a:ea typeface="Times New Roman"/>
                </a:rPr>
                <a:t>days</a:t>
              </a:r>
              <a:endParaRPr lang="fr-FR" sz="1200" dirty="0">
                <a:effectLst/>
                <a:latin typeface="Times New Roman"/>
                <a:ea typeface="Times New Roman"/>
              </a:endParaRPr>
            </a:p>
          </p:txBody>
        </p:sp>
        <p:sp>
          <p:nvSpPr>
            <p:cNvPr id="13" name="Accolade fermante 12"/>
            <p:cNvSpPr>
              <a:spLocks/>
            </p:cNvSpPr>
            <p:nvPr/>
          </p:nvSpPr>
          <p:spPr bwMode="auto">
            <a:xfrm rot="16200000">
              <a:off x="5381766" y="4808353"/>
              <a:ext cx="241200" cy="932870"/>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4" name="ZoneTexte 251"/>
            <p:cNvSpPr txBox="1">
              <a:spLocks noChangeArrowheads="1"/>
            </p:cNvSpPr>
            <p:nvPr/>
          </p:nvSpPr>
          <p:spPr bwMode="auto">
            <a:xfrm>
              <a:off x="5004048" y="5410182"/>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dirty="0" err="1">
                  <a:solidFill>
                    <a:srgbClr val="000000"/>
                  </a:solidFill>
                  <a:effectLst/>
                  <a:latin typeface="Arial"/>
                  <a:ea typeface="Times New Roman"/>
                </a:rPr>
                <a:t>Whole</a:t>
              </a:r>
              <a:r>
                <a:rPr lang="fr-FR" sz="1200" b="1" kern="1200" dirty="0">
                  <a:solidFill>
                    <a:srgbClr val="000000"/>
                  </a:solidFill>
                  <a:effectLst/>
                  <a:latin typeface="Arial"/>
                  <a:ea typeface="Times New Roman"/>
                </a:rPr>
                <a:t> body </a:t>
              </a:r>
              <a:endParaRPr lang="fr-FR" sz="1200" dirty="0">
                <a:effectLst/>
                <a:latin typeface="Times New Roman"/>
                <a:ea typeface="Times New Roman"/>
              </a:endParaRPr>
            </a:p>
          </p:txBody>
        </p:sp>
        <p:sp>
          <p:nvSpPr>
            <p:cNvPr id="16" name="ZoneTexte 253"/>
            <p:cNvSpPr txBox="1">
              <a:spLocks noChangeArrowheads="1"/>
            </p:cNvSpPr>
            <p:nvPr/>
          </p:nvSpPr>
          <p:spPr bwMode="auto">
            <a:xfrm>
              <a:off x="5035930" y="5708148"/>
              <a:ext cx="561941"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17" name="ZoneTexte 254"/>
            <p:cNvSpPr txBox="1">
              <a:spLocks noChangeArrowheads="1"/>
            </p:cNvSpPr>
            <p:nvPr/>
          </p:nvSpPr>
          <p:spPr bwMode="auto">
            <a:xfrm>
              <a:off x="5461256" y="5707081"/>
              <a:ext cx="499729"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cxnSp>
          <p:nvCxnSpPr>
            <p:cNvPr id="19" name="Connecteur droit 18"/>
            <p:cNvCxnSpPr/>
            <p:nvPr/>
          </p:nvCxnSpPr>
          <p:spPr bwMode="auto">
            <a:xfrm>
              <a:off x="5137516" y="5649781"/>
              <a:ext cx="749548" cy="110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ZoneTexte 113"/>
            <p:cNvSpPr txBox="1">
              <a:spLocks noChangeArrowheads="1"/>
            </p:cNvSpPr>
            <p:nvPr/>
          </p:nvSpPr>
          <p:spPr bwMode="auto">
            <a:xfrm>
              <a:off x="4283968" y="4914184"/>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21" name="Accolade fermante 20"/>
            <p:cNvSpPr>
              <a:spLocks/>
            </p:cNvSpPr>
            <p:nvPr/>
          </p:nvSpPr>
          <p:spPr bwMode="auto">
            <a:xfrm rot="16200000">
              <a:off x="4445518" y="4824595"/>
              <a:ext cx="239399" cy="931771"/>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dirty="0">
                  <a:effectLst/>
                  <a:latin typeface="Cambria"/>
                  <a:ea typeface="Times New Roman"/>
                  <a:cs typeface="Times New Roman"/>
                </a:rPr>
                <a:t> </a:t>
              </a:r>
              <a:endParaRPr lang="fr-FR" sz="1200" dirty="0">
                <a:effectLst/>
                <a:latin typeface="Cambria"/>
                <a:ea typeface="Cambria"/>
                <a:cs typeface="Times New Roman"/>
              </a:endParaRPr>
            </a:p>
          </p:txBody>
        </p:sp>
        <p:sp>
          <p:nvSpPr>
            <p:cNvPr id="22" name="ZoneTexte 236"/>
            <p:cNvSpPr txBox="1">
              <a:spLocks noChangeArrowheads="1"/>
            </p:cNvSpPr>
            <p:nvPr/>
          </p:nvSpPr>
          <p:spPr bwMode="auto">
            <a:xfrm>
              <a:off x="4067944" y="5411182"/>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dirty="0" err="1">
                  <a:solidFill>
                    <a:srgbClr val="000000"/>
                  </a:solidFill>
                  <a:effectLst/>
                  <a:latin typeface="Arial"/>
                  <a:ea typeface="Times New Roman"/>
                </a:rPr>
                <a:t>Whole</a:t>
              </a:r>
              <a:r>
                <a:rPr lang="fr-FR" sz="1200" b="1" kern="1200" dirty="0">
                  <a:solidFill>
                    <a:srgbClr val="000000"/>
                  </a:solidFill>
                  <a:effectLst/>
                  <a:latin typeface="Arial"/>
                  <a:ea typeface="Times New Roman"/>
                </a:rPr>
                <a:t> body </a:t>
              </a:r>
              <a:endParaRPr lang="fr-FR" sz="1200" dirty="0">
                <a:effectLst/>
                <a:latin typeface="Times New Roman"/>
                <a:ea typeface="Times New Roman"/>
              </a:endParaRPr>
            </a:p>
          </p:txBody>
        </p:sp>
        <p:sp>
          <p:nvSpPr>
            <p:cNvPr id="24" name="ZoneTexte 238"/>
            <p:cNvSpPr txBox="1">
              <a:spLocks noChangeArrowheads="1"/>
            </p:cNvSpPr>
            <p:nvPr/>
          </p:nvSpPr>
          <p:spPr bwMode="auto">
            <a:xfrm>
              <a:off x="4099330" y="5709248"/>
              <a:ext cx="561905"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25" name="ZoneTexte 239"/>
            <p:cNvSpPr txBox="1">
              <a:spLocks noChangeArrowheads="1"/>
            </p:cNvSpPr>
            <p:nvPr/>
          </p:nvSpPr>
          <p:spPr bwMode="auto">
            <a:xfrm>
              <a:off x="4524699" y="5708181"/>
              <a:ext cx="499697"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cxnSp>
          <p:nvCxnSpPr>
            <p:cNvPr id="27" name="Connecteur droit 26"/>
            <p:cNvCxnSpPr/>
            <p:nvPr/>
          </p:nvCxnSpPr>
          <p:spPr bwMode="auto">
            <a:xfrm>
              <a:off x="4201516" y="5650881"/>
              <a:ext cx="739445"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ZoneTexte 115"/>
            <p:cNvSpPr txBox="1">
              <a:spLocks noChangeArrowheads="1"/>
            </p:cNvSpPr>
            <p:nvPr/>
          </p:nvSpPr>
          <p:spPr bwMode="auto">
            <a:xfrm>
              <a:off x="2987824" y="4913784"/>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dirty="0">
                  <a:solidFill>
                    <a:srgbClr val="000000"/>
                  </a:solidFill>
                  <a:effectLst/>
                  <a:latin typeface="Arial"/>
                  <a:ea typeface="Times New Roman"/>
                </a:rPr>
                <a:t>24h</a:t>
              </a:r>
              <a:endParaRPr lang="fr-FR" sz="1200" dirty="0">
                <a:effectLst/>
                <a:latin typeface="Times New Roman"/>
                <a:ea typeface="Times New Roman"/>
              </a:endParaRPr>
            </a:p>
          </p:txBody>
        </p:sp>
        <p:pic>
          <p:nvPicPr>
            <p:cNvPr id="33"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450" t="13834" r="33416" b="11642"/>
            <a:stretch/>
          </p:blipFill>
          <p:spPr bwMode="auto">
            <a:xfrm>
              <a:off x="2328197" y="6229107"/>
              <a:ext cx="742733"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4" name="ZoneTexte 117"/>
            <p:cNvSpPr txBox="1">
              <a:spLocks noChangeArrowheads="1"/>
            </p:cNvSpPr>
            <p:nvPr/>
          </p:nvSpPr>
          <p:spPr bwMode="auto">
            <a:xfrm>
              <a:off x="1912853" y="6214007"/>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35" name="Accolade fermante 34"/>
            <p:cNvSpPr>
              <a:spLocks/>
            </p:cNvSpPr>
            <p:nvPr/>
          </p:nvSpPr>
          <p:spPr bwMode="auto">
            <a:xfrm rot="16200000">
              <a:off x="3084398" y="4405383"/>
              <a:ext cx="239650" cy="1769949"/>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36" name="ZoneTexte 167"/>
            <p:cNvSpPr txBox="1">
              <a:spLocks noChangeArrowheads="1"/>
            </p:cNvSpPr>
            <p:nvPr/>
          </p:nvSpPr>
          <p:spPr bwMode="auto">
            <a:xfrm>
              <a:off x="2339752" y="5411782"/>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dirty="0">
                  <a:solidFill>
                    <a:srgbClr val="000000"/>
                  </a:solidFill>
                  <a:effectLst/>
                  <a:latin typeface="Arial"/>
                  <a:ea typeface="Times New Roman"/>
                </a:rPr>
                <a:t>Fat body </a:t>
              </a:r>
              <a:endParaRPr lang="fr-FR" sz="1200" dirty="0">
                <a:effectLst/>
                <a:latin typeface="Times New Roman"/>
                <a:ea typeface="Times New Roman"/>
              </a:endParaRPr>
            </a:p>
          </p:txBody>
        </p:sp>
        <p:sp>
          <p:nvSpPr>
            <p:cNvPr id="38" name="ZoneTexte 169"/>
            <p:cNvSpPr txBox="1">
              <a:spLocks noChangeArrowheads="1"/>
            </p:cNvSpPr>
            <p:nvPr/>
          </p:nvSpPr>
          <p:spPr bwMode="auto">
            <a:xfrm>
              <a:off x="2235509" y="5708481"/>
              <a:ext cx="561921" cy="24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dirty="0" err="1">
                  <a:solidFill>
                    <a:srgbClr val="000000"/>
                  </a:solidFill>
                  <a:effectLst/>
                  <a:latin typeface="Cambria"/>
                  <a:ea typeface="Times New Roman"/>
                  <a:cs typeface="Times New Roman"/>
                </a:rPr>
                <a:t>MetOH</a:t>
              </a:r>
              <a:endParaRPr lang="fr-FR" sz="1200" dirty="0">
                <a:effectLst/>
                <a:latin typeface="Times New Roman"/>
                <a:ea typeface="Times New Roman"/>
              </a:endParaRPr>
            </a:p>
          </p:txBody>
        </p:sp>
        <p:sp>
          <p:nvSpPr>
            <p:cNvPr id="39" name="ZoneTexte 170"/>
            <p:cNvSpPr txBox="1">
              <a:spLocks noChangeArrowheads="1"/>
            </p:cNvSpPr>
            <p:nvPr/>
          </p:nvSpPr>
          <p:spPr bwMode="auto">
            <a:xfrm>
              <a:off x="2676991" y="5708481"/>
              <a:ext cx="499677" cy="24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cxnSp>
          <p:nvCxnSpPr>
            <p:cNvPr id="41" name="Connecteur droit 40"/>
            <p:cNvCxnSpPr/>
            <p:nvPr/>
          </p:nvCxnSpPr>
          <p:spPr bwMode="auto">
            <a:xfrm flipV="1">
              <a:off x="2331296" y="5650881"/>
              <a:ext cx="739634"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 name="ZoneTexte 173"/>
            <p:cNvSpPr txBox="1">
              <a:spLocks noChangeArrowheads="1"/>
            </p:cNvSpPr>
            <p:nvPr/>
          </p:nvSpPr>
          <p:spPr bwMode="auto">
            <a:xfrm>
              <a:off x="3131840" y="5410982"/>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sp>
          <p:nvSpPr>
            <p:cNvPr id="44" name="ZoneTexte 175"/>
            <p:cNvSpPr txBox="1">
              <a:spLocks noChangeArrowheads="1"/>
            </p:cNvSpPr>
            <p:nvPr/>
          </p:nvSpPr>
          <p:spPr bwMode="auto">
            <a:xfrm>
              <a:off x="3164129" y="5708948"/>
              <a:ext cx="561905"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45" name="ZoneTexte 176"/>
            <p:cNvSpPr txBox="1">
              <a:spLocks noChangeArrowheads="1"/>
            </p:cNvSpPr>
            <p:nvPr/>
          </p:nvSpPr>
          <p:spPr bwMode="auto">
            <a:xfrm>
              <a:off x="3589498" y="5707881"/>
              <a:ext cx="499697" cy="2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cxnSp>
          <p:nvCxnSpPr>
            <p:cNvPr id="47" name="Connecteur droit 46"/>
            <p:cNvCxnSpPr/>
            <p:nvPr/>
          </p:nvCxnSpPr>
          <p:spPr bwMode="auto">
            <a:xfrm>
              <a:off x="3266115" y="5650581"/>
              <a:ext cx="739645" cy="30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0"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608" t="28342" r="33526" b="6001"/>
            <a:stretch/>
          </p:blipFill>
          <p:spPr bwMode="auto">
            <a:xfrm>
              <a:off x="3267915" y="6229107"/>
              <a:ext cx="737845"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9"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990" t="14812" r="33897" b="18017"/>
            <a:stretch/>
          </p:blipFill>
          <p:spPr bwMode="auto">
            <a:xfrm>
              <a:off x="2328198" y="5931708"/>
              <a:ext cx="742732" cy="250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60" name="ZoneTexte 86"/>
            <p:cNvSpPr txBox="1">
              <a:spLocks noChangeArrowheads="1"/>
            </p:cNvSpPr>
            <p:nvPr/>
          </p:nvSpPr>
          <p:spPr bwMode="auto">
            <a:xfrm>
              <a:off x="1787771" y="5915908"/>
              <a:ext cx="59811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SOD1</a:t>
              </a:r>
              <a:endParaRPr lang="fr-FR" sz="1200">
                <a:effectLst/>
                <a:latin typeface="Times New Roman"/>
                <a:ea typeface="Times New Roman"/>
              </a:endParaRPr>
            </a:p>
          </p:txBody>
        </p:sp>
        <p:pic>
          <p:nvPicPr>
            <p:cNvPr id="61"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1299" t="23287" r="33865" b="16233"/>
            <a:stretch/>
          </p:blipFill>
          <p:spPr bwMode="auto">
            <a:xfrm>
              <a:off x="3267915" y="5930908"/>
              <a:ext cx="737845" cy="2516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6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590" r="32781" b="10519"/>
            <a:stretch/>
          </p:blipFill>
          <p:spPr bwMode="auto">
            <a:xfrm>
              <a:off x="4200916" y="6229107"/>
              <a:ext cx="740045" cy="2515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65"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t="2020" r="32532" b="2020"/>
            <a:stretch/>
          </p:blipFill>
          <p:spPr bwMode="auto">
            <a:xfrm>
              <a:off x="4199316" y="5930408"/>
              <a:ext cx="741645" cy="276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6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848" r="31838" b="16134"/>
            <a:stretch/>
          </p:blipFill>
          <p:spPr bwMode="auto">
            <a:xfrm>
              <a:off x="5140116" y="6233007"/>
              <a:ext cx="746948" cy="2476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70"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t="5296" r="32843" b="18210"/>
            <a:stretch/>
          </p:blipFill>
          <p:spPr bwMode="auto">
            <a:xfrm>
              <a:off x="5140516" y="5930408"/>
              <a:ext cx="736819" cy="2521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80" name="ZoneTexte 79"/>
          <p:cNvSpPr txBox="1"/>
          <p:nvPr/>
        </p:nvSpPr>
        <p:spPr>
          <a:xfrm>
            <a:off x="4969484" y="5981218"/>
            <a:ext cx="3995004" cy="400110"/>
          </a:xfrm>
          <a:prstGeom prst="rect">
            <a:avLst/>
          </a:prstGeom>
          <a:noFill/>
        </p:spPr>
        <p:txBody>
          <a:bodyPr wrap="none" rtlCol="0">
            <a:spAutoFit/>
          </a:bodyPr>
          <a:lstStyle/>
          <a:p>
            <a:r>
              <a:rPr lang="fr-FR" sz="2000" dirty="0" smtClean="0"/>
              <a:t>No induction of SOD1 expression</a:t>
            </a:r>
            <a:endParaRPr lang="fr-FR" sz="2000" dirty="0"/>
          </a:p>
        </p:txBody>
      </p:sp>
      <p:sp>
        <p:nvSpPr>
          <p:cNvPr id="81" name="Espace réservé du numéro de diapositive 80"/>
          <p:cNvSpPr>
            <a:spLocks noGrp="1"/>
          </p:cNvSpPr>
          <p:nvPr>
            <p:ph type="sldNum" sz="quarter" idx="12"/>
          </p:nvPr>
        </p:nvSpPr>
        <p:spPr/>
        <p:txBody>
          <a:bodyPr/>
          <a:lstStyle/>
          <a:p>
            <a:fld id="{E75ED75C-C1CD-4FD8-959E-BF1A74D25948}" type="slidenum">
              <a:rPr lang="fr-FR" smtClean="0"/>
              <a:t>18</a:t>
            </a:fld>
            <a:endParaRPr lang="fr-FR"/>
          </a:p>
        </p:txBody>
      </p:sp>
    </p:spTree>
    <p:extLst>
      <p:ext uri="{BB962C8B-B14F-4D97-AF65-F5344CB8AC3E}">
        <p14:creationId xmlns:p14="http://schemas.microsoft.com/office/powerpoint/2010/main" val="33156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anim calcmode="lin" valueType="num">
                                      <p:cBhvr>
                                        <p:cTn id="13" dur="1000" fill="hold"/>
                                        <p:tgtEl>
                                          <p:spTgt spid="80"/>
                                        </p:tgtEl>
                                        <p:attrNameLst>
                                          <p:attrName>ppt_x</p:attrName>
                                        </p:attrNameLst>
                                      </p:cBhvr>
                                      <p:tavLst>
                                        <p:tav tm="0">
                                          <p:val>
                                            <p:strVal val="#ppt_x"/>
                                          </p:val>
                                        </p:tav>
                                        <p:tav tm="100000">
                                          <p:val>
                                            <p:strVal val="#ppt_x"/>
                                          </p:val>
                                        </p:tav>
                                      </p:tavLst>
                                    </p:anim>
                                    <p:anim calcmode="lin" valueType="num">
                                      <p:cBhvr>
                                        <p:cTn id="14" dur="100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anim calcmode="lin" valueType="num">
                                      <p:cBhvr>
                                        <p:cTn id="18" dur="1000" fill="hold"/>
                                        <p:tgtEl>
                                          <p:spTgt spid="81"/>
                                        </p:tgtEl>
                                        <p:attrNameLst>
                                          <p:attrName>ppt_x</p:attrName>
                                        </p:attrNameLst>
                                      </p:cBhvr>
                                      <p:tavLst>
                                        <p:tav tm="0">
                                          <p:val>
                                            <p:strVal val="#ppt_x"/>
                                          </p:val>
                                        </p:tav>
                                        <p:tav tm="100000">
                                          <p:val>
                                            <p:strVal val="#ppt_x"/>
                                          </p:val>
                                        </p:tav>
                                      </p:tavLst>
                                    </p:anim>
                                    <p:anim calcmode="lin" valueType="num">
                                      <p:cBhvr>
                                        <p:cTn id="1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ZoneTexte 64"/>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67" name="ZoneTexte 66"/>
          <p:cNvSpPr txBox="1"/>
          <p:nvPr/>
        </p:nvSpPr>
        <p:spPr>
          <a:xfrm>
            <a:off x="539552" y="1340768"/>
            <a:ext cx="8261904" cy="4801314"/>
          </a:xfrm>
          <a:prstGeom prst="rect">
            <a:avLst/>
          </a:prstGeom>
          <a:noFill/>
        </p:spPr>
        <p:txBody>
          <a:bodyPr wrap="square" rtlCol="0">
            <a:spAutoFit/>
          </a:bodyPr>
          <a:lstStyle/>
          <a:p>
            <a:pPr marL="285750" indent="-285750">
              <a:lnSpc>
                <a:spcPct val="150000"/>
              </a:lnSpc>
              <a:buFont typeface="Arial" pitchFamily="34" charset="0"/>
              <a:buChar char="•"/>
            </a:pPr>
            <a:r>
              <a:rPr lang="fr-FR" dirty="0" err="1"/>
              <a:t>Experimental</a:t>
            </a:r>
            <a:r>
              <a:rPr lang="fr-FR" dirty="0"/>
              <a:t> exposition of </a:t>
            </a:r>
            <a:r>
              <a:rPr lang="fr-FR" i="1" dirty="0" err="1"/>
              <a:t>Lasius</a:t>
            </a:r>
            <a:r>
              <a:rPr lang="fr-FR" dirty="0"/>
              <a:t> </a:t>
            </a:r>
            <a:r>
              <a:rPr lang="fr-FR" dirty="0" err="1"/>
              <a:t>workers</a:t>
            </a:r>
            <a:r>
              <a:rPr lang="fr-FR" dirty="0"/>
              <a:t> to « </a:t>
            </a:r>
            <a:r>
              <a:rPr lang="fr-FR" dirty="0" err="1"/>
              <a:t>ecological</a:t>
            </a:r>
            <a:r>
              <a:rPr lang="fr-FR" dirty="0"/>
              <a:t> » </a:t>
            </a:r>
            <a:r>
              <a:rPr lang="fr-FR" dirty="0" smtClean="0"/>
              <a:t>doses </a:t>
            </a:r>
            <a:r>
              <a:rPr lang="fr-FR" dirty="0"/>
              <a:t>of </a:t>
            </a:r>
            <a:r>
              <a:rPr lang="fr-FR" dirty="0" err="1" smtClean="0"/>
              <a:t>phthalates</a:t>
            </a:r>
            <a:r>
              <a:rPr lang="fr-FR" dirty="0" smtClean="0"/>
              <a:t> (2ng)</a:t>
            </a:r>
          </a:p>
          <a:p>
            <a:pPr marL="285750" indent="-285750">
              <a:lnSpc>
                <a:spcPct val="150000"/>
              </a:lnSpc>
              <a:buFont typeface="Arial" pitchFamily="34" charset="0"/>
              <a:buChar char="•"/>
            </a:pPr>
            <a:r>
              <a:rPr lang="fr-FR" dirty="0"/>
              <a:t>2 </a:t>
            </a:r>
            <a:r>
              <a:rPr lang="fr-FR" dirty="0" err="1"/>
              <a:t>phthalates</a:t>
            </a:r>
            <a:r>
              <a:rPr lang="fr-FR" dirty="0"/>
              <a:t> </a:t>
            </a:r>
            <a:r>
              <a:rPr lang="fr-FR" dirty="0" err="1"/>
              <a:t>tested</a:t>
            </a:r>
            <a:r>
              <a:rPr lang="fr-FR" dirty="0"/>
              <a:t>: DEHP and </a:t>
            </a:r>
            <a:r>
              <a:rPr lang="fr-FR" dirty="0" smtClean="0"/>
              <a:t>BBP / control = </a:t>
            </a:r>
            <a:r>
              <a:rPr lang="fr-FR" dirty="0" err="1" smtClean="0"/>
              <a:t>methanol</a:t>
            </a:r>
            <a:r>
              <a:rPr lang="fr-FR" dirty="0" smtClean="0"/>
              <a:t> </a:t>
            </a:r>
            <a:r>
              <a:rPr lang="fr-FR" dirty="0" err="1" smtClean="0"/>
              <a:t>only</a:t>
            </a:r>
            <a:endParaRPr lang="fr-FR" dirty="0" smtClean="0"/>
          </a:p>
          <a:p>
            <a:pPr marL="285750" indent="-285750">
              <a:lnSpc>
                <a:spcPct val="150000"/>
              </a:lnSpc>
              <a:buFont typeface="Arial" pitchFamily="34" charset="0"/>
              <a:buChar char="•"/>
            </a:pPr>
            <a:r>
              <a:rPr lang="fr-FR" dirty="0" smtClean="0"/>
              <a:t>3 time points: 24h, 3 </a:t>
            </a:r>
            <a:r>
              <a:rPr lang="fr-FR" dirty="0" err="1" smtClean="0"/>
              <a:t>days</a:t>
            </a:r>
            <a:r>
              <a:rPr lang="fr-FR" dirty="0" smtClean="0"/>
              <a:t> and 7 </a:t>
            </a:r>
            <a:r>
              <a:rPr lang="fr-FR" dirty="0" err="1" smtClean="0"/>
              <a:t>days</a:t>
            </a:r>
            <a:endParaRPr lang="fr-FR" dirty="0"/>
          </a:p>
          <a:p>
            <a:pPr marL="285750" indent="-285750">
              <a:lnSpc>
                <a:spcPct val="150000"/>
              </a:lnSpc>
              <a:buFont typeface="Arial" pitchFamily="34" charset="0"/>
              <a:buChar char="•"/>
            </a:pPr>
            <a:r>
              <a:rPr lang="fr-FR" dirty="0" err="1" smtClean="0"/>
              <a:t>Measures</a:t>
            </a:r>
            <a:r>
              <a:rPr lang="fr-FR" dirty="0" smtClean="0"/>
              <a:t> </a:t>
            </a:r>
            <a:r>
              <a:rPr lang="fr-FR" dirty="0"/>
              <a:t>on the </a:t>
            </a:r>
            <a:r>
              <a:rPr lang="fr-FR" dirty="0" err="1"/>
              <a:t>whole</a:t>
            </a:r>
            <a:r>
              <a:rPr lang="fr-FR" dirty="0"/>
              <a:t> body or on the </a:t>
            </a:r>
            <a:r>
              <a:rPr lang="fr-FR" dirty="0" err="1"/>
              <a:t>dissected</a:t>
            </a:r>
            <a:r>
              <a:rPr lang="fr-FR" dirty="0"/>
              <a:t> fat body (± </a:t>
            </a:r>
            <a:r>
              <a:rPr lang="fr-FR" dirty="0" err="1"/>
              <a:t>ovaries</a:t>
            </a:r>
            <a:r>
              <a:rPr lang="fr-FR" dirty="0"/>
              <a:t>)</a:t>
            </a:r>
          </a:p>
          <a:p>
            <a:pPr marL="285750" indent="-285750">
              <a:lnSpc>
                <a:spcPct val="150000"/>
              </a:lnSpc>
              <a:buFont typeface="Arial" pitchFamily="34" charset="0"/>
              <a:buChar char="•"/>
            </a:pPr>
            <a:r>
              <a:rPr lang="fr-FR" dirty="0" smtClean="0"/>
              <a:t>RNA extraction and semi-quantitative RT-PCR on pools of 15-20 </a:t>
            </a:r>
            <a:r>
              <a:rPr lang="fr-FR" i="1" dirty="0" err="1" smtClean="0"/>
              <a:t>Lasius</a:t>
            </a:r>
            <a:r>
              <a:rPr lang="fr-FR" dirty="0" smtClean="0"/>
              <a:t> </a:t>
            </a:r>
            <a:r>
              <a:rPr lang="fr-FR" dirty="0" err="1" smtClean="0"/>
              <a:t>workers</a:t>
            </a:r>
            <a:r>
              <a:rPr lang="fr-FR" dirty="0" smtClean="0"/>
              <a:t> to </a:t>
            </a:r>
            <a:r>
              <a:rPr lang="fr-FR" dirty="0" err="1" smtClean="0"/>
              <a:t>assess</a:t>
            </a:r>
            <a:r>
              <a:rPr lang="fr-FR" dirty="0" smtClean="0"/>
              <a:t> the relative expression of </a:t>
            </a:r>
            <a:r>
              <a:rPr lang="fr-FR" dirty="0" err="1" smtClean="0"/>
              <a:t>selected</a:t>
            </a:r>
            <a:r>
              <a:rPr lang="fr-FR" dirty="0" smtClean="0"/>
              <a:t> </a:t>
            </a:r>
            <a:r>
              <a:rPr lang="fr-FR" dirty="0" err="1" smtClean="0"/>
              <a:t>target</a:t>
            </a:r>
            <a:r>
              <a:rPr lang="fr-FR" dirty="0" smtClean="0"/>
              <a:t> </a:t>
            </a:r>
            <a:r>
              <a:rPr lang="fr-FR" dirty="0" err="1" smtClean="0"/>
              <a:t>genes</a:t>
            </a:r>
            <a:endParaRPr lang="fr-FR" dirty="0" smtClean="0"/>
          </a:p>
          <a:p>
            <a:pPr>
              <a:lnSpc>
                <a:spcPct val="150000"/>
              </a:lnSpc>
            </a:pPr>
            <a:endParaRPr lang="fr-FR" dirty="0" smtClean="0"/>
          </a:p>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69" name="Espace réservé du numéro de diapositive 68"/>
          <p:cNvSpPr>
            <a:spLocks noGrp="1"/>
          </p:cNvSpPr>
          <p:nvPr>
            <p:ph type="sldNum" sz="quarter" idx="12"/>
          </p:nvPr>
        </p:nvSpPr>
        <p:spPr/>
        <p:txBody>
          <a:bodyPr/>
          <a:lstStyle/>
          <a:p>
            <a:fld id="{E75ED75C-C1CD-4FD8-959E-BF1A74D25948}" type="slidenum">
              <a:rPr lang="fr-FR" smtClean="0"/>
              <a:t>19</a:t>
            </a:fld>
            <a:endParaRPr lang="fr-FR"/>
          </a:p>
        </p:txBody>
      </p:sp>
    </p:spTree>
    <p:extLst>
      <p:ext uri="{BB962C8B-B14F-4D97-AF65-F5344CB8AC3E}">
        <p14:creationId xmlns:p14="http://schemas.microsoft.com/office/powerpoint/2010/main" val="41197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555812" y="3725277"/>
            <a:ext cx="2668159" cy="1170530"/>
            <a:chOff x="1378313" y="3725277"/>
            <a:chExt cx="2668159" cy="1170530"/>
          </a:xfrm>
        </p:grpSpPr>
        <p:sp>
          <p:nvSpPr>
            <p:cNvPr id="15" name="Text Box 7"/>
            <p:cNvSpPr txBox="1">
              <a:spLocks noChangeArrowheads="1"/>
            </p:cNvSpPr>
            <p:nvPr/>
          </p:nvSpPr>
          <p:spPr bwMode="auto">
            <a:xfrm>
              <a:off x="1507411" y="3725277"/>
              <a:ext cx="968940" cy="276999"/>
            </a:xfrm>
            <a:prstGeom prst="rect">
              <a:avLst/>
            </a:prstGeom>
            <a:noFill/>
            <a:ln w="9525">
              <a:noFill/>
              <a:miter lim="800000"/>
              <a:headEnd/>
              <a:tailEnd/>
            </a:ln>
          </p:spPr>
          <p:txBody>
            <a:bodyPr wrap="square">
              <a:spAutoFit/>
            </a:bodyPr>
            <a:lstStyle/>
            <a:p>
              <a:pPr algn="l"/>
              <a:r>
                <a:rPr lang="fr-FR" sz="1200" dirty="0" err="1" smtClean="0"/>
                <a:t>Phthalate</a:t>
              </a:r>
              <a:endParaRPr lang="fr-FR" sz="1200" dirty="0"/>
            </a:p>
          </p:txBody>
        </p:sp>
        <p:sp>
          <p:nvSpPr>
            <p:cNvPr id="16" name="Line 8"/>
            <p:cNvSpPr>
              <a:spLocks noChangeShapeType="1"/>
            </p:cNvSpPr>
            <p:nvPr/>
          </p:nvSpPr>
          <p:spPr bwMode="auto">
            <a:xfrm flipH="1">
              <a:off x="1378313" y="4002276"/>
              <a:ext cx="258197" cy="244002"/>
            </a:xfrm>
            <a:prstGeom prst="line">
              <a:avLst/>
            </a:prstGeom>
            <a:noFill/>
            <a:ln w="9525">
              <a:solidFill>
                <a:schemeClr val="tx1"/>
              </a:solidFill>
              <a:round/>
              <a:headEnd/>
              <a:tailEnd type="triangle" w="med" len="med"/>
            </a:ln>
          </p:spPr>
          <p:txBody>
            <a:bodyPr/>
            <a:lstStyle/>
            <a:p>
              <a:endParaRPr lang="fr-FR" sz="1200"/>
            </a:p>
          </p:txBody>
        </p:sp>
        <p:sp>
          <p:nvSpPr>
            <p:cNvPr id="18" name="Text Box 10"/>
            <p:cNvSpPr txBox="1">
              <a:spLocks noChangeArrowheads="1"/>
            </p:cNvSpPr>
            <p:nvPr/>
          </p:nvSpPr>
          <p:spPr bwMode="auto">
            <a:xfrm>
              <a:off x="3250269" y="4333541"/>
              <a:ext cx="796203" cy="276999"/>
            </a:xfrm>
            <a:prstGeom prst="rect">
              <a:avLst/>
            </a:prstGeom>
            <a:noFill/>
            <a:ln w="9525">
              <a:noFill/>
              <a:miter lim="800000"/>
              <a:headEnd/>
              <a:tailEnd/>
            </a:ln>
          </p:spPr>
          <p:txBody>
            <a:bodyPr wrap="square">
              <a:spAutoFit/>
            </a:bodyPr>
            <a:lstStyle/>
            <a:p>
              <a:pPr algn="l"/>
              <a:r>
                <a:rPr lang="fr-FR" sz="1200" dirty="0" err="1"/>
                <a:t>squalène</a:t>
              </a:r>
              <a:endParaRPr lang="fr-FR" sz="1200" dirty="0"/>
            </a:p>
          </p:txBody>
        </p:sp>
        <p:sp>
          <p:nvSpPr>
            <p:cNvPr id="19" name="Line 11"/>
            <p:cNvSpPr>
              <a:spLocks noChangeShapeType="1"/>
            </p:cNvSpPr>
            <p:nvPr/>
          </p:nvSpPr>
          <p:spPr bwMode="auto">
            <a:xfrm flipH="1">
              <a:off x="3278934" y="4610540"/>
              <a:ext cx="154690" cy="285267"/>
            </a:xfrm>
            <a:prstGeom prst="line">
              <a:avLst/>
            </a:prstGeom>
            <a:noFill/>
            <a:ln w="9525">
              <a:solidFill>
                <a:schemeClr val="tx1"/>
              </a:solidFill>
              <a:round/>
              <a:headEnd/>
              <a:tailEnd type="triangle" w="med" len="med"/>
            </a:ln>
          </p:spPr>
          <p:txBody>
            <a:bodyPr/>
            <a:lstStyle/>
            <a:p>
              <a:endParaRPr lang="fr-FR" sz="1200"/>
            </a:p>
          </p:txBody>
        </p:sp>
      </p:grpSp>
      <p:grpSp>
        <p:nvGrpSpPr>
          <p:cNvPr id="5" name="Groupe 4"/>
          <p:cNvGrpSpPr/>
          <p:nvPr/>
        </p:nvGrpSpPr>
        <p:grpSpPr>
          <a:xfrm>
            <a:off x="180627" y="1254868"/>
            <a:ext cx="6551613" cy="3885415"/>
            <a:chOff x="3128" y="1254868"/>
            <a:chExt cx="6551613" cy="3885415"/>
          </a:xfrm>
        </p:grpSpPr>
        <p:pic>
          <p:nvPicPr>
            <p:cNvPr id="12" name="Picture 4"/>
            <p:cNvPicPr>
              <a:picLocks noChangeAspect="1" noChangeArrowheads="1"/>
            </p:cNvPicPr>
            <p:nvPr/>
          </p:nvPicPr>
          <p:blipFill rotWithShape="1">
            <a:blip r:embed="rId3" cstate="print"/>
            <a:srcRect t="3668"/>
            <a:stretch/>
          </p:blipFill>
          <p:spPr bwMode="auto">
            <a:xfrm>
              <a:off x="3128" y="1254868"/>
              <a:ext cx="6551613" cy="3885415"/>
            </a:xfrm>
            <a:prstGeom prst="rect">
              <a:avLst/>
            </a:prstGeom>
            <a:noFill/>
            <a:ln w="9525">
              <a:noFill/>
              <a:miter lim="800000"/>
              <a:headEnd/>
              <a:tailEnd/>
            </a:ln>
          </p:spPr>
        </p:pic>
        <p:sp>
          <p:nvSpPr>
            <p:cNvPr id="13" name="Text Box 5"/>
            <p:cNvSpPr txBox="1">
              <a:spLocks noChangeArrowheads="1"/>
            </p:cNvSpPr>
            <p:nvPr/>
          </p:nvSpPr>
          <p:spPr bwMode="auto">
            <a:xfrm>
              <a:off x="671460" y="1967911"/>
              <a:ext cx="568716" cy="276999"/>
            </a:xfrm>
            <a:prstGeom prst="rect">
              <a:avLst/>
            </a:prstGeom>
            <a:noFill/>
            <a:ln w="9525">
              <a:noFill/>
              <a:miter lim="800000"/>
              <a:headEnd/>
              <a:tailEnd/>
            </a:ln>
          </p:spPr>
          <p:txBody>
            <a:bodyPr wrap="square">
              <a:spAutoFit/>
            </a:bodyPr>
            <a:lstStyle/>
            <a:p>
              <a:pPr algn="l"/>
              <a:r>
                <a:rPr lang="fr-FR" sz="1200" dirty="0"/>
                <a:t>C25:1</a:t>
              </a:r>
            </a:p>
          </p:txBody>
        </p:sp>
        <p:sp>
          <p:nvSpPr>
            <p:cNvPr id="14" name="Text Box 6"/>
            <p:cNvSpPr txBox="1">
              <a:spLocks noChangeArrowheads="1"/>
            </p:cNvSpPr>
            <p:nvPr/>
          </p:nvSpPr>
          <p:spPr bwMode="auto">
            <a:xfrm>
              <a:off x="843149" y="3931648"/>
              <a:ext cx="508229" cy="276999"/>
            </a:xfrm>
            <a:prstGeom prst="rect">
              <a:avLst/>
            </a:prstGeom>
            <a:noFill/>
            <a:ln w="9525">
              <a:noFill/>
              <a:miter lim="800000"/>
              <a:headEnd/>
              <a:tailEnd/>
            </a:ln>
          </p:spPr>
          <p:txBody>
            <a:bodyPr wrap="square">
              <a:spAutoFit/>
            </a:bodyPr>
            <a:lstStyle/>
            <a:p>
              <a:pPr algn="l"/>
              <a:r>
                <a:rPr lang="fr-FR" sz="1200" dirty="0"/>
                <a:t>C25</a:t>
              </a:r>
            </a:p>
          </p:txBody>
        </p:sp>
        <p:sp>
          <p:nvSpPr>
            <p:cNvPr id="17" name="Text Box 9"/>
            <p:cNvSpPr txBox="1">
              <a:spLocks noChangeArrowheads="1"/>
            </p:cNvSpPr>
            <p:nvPr/>
          </p:nvSpPr>
          <p:spPr bwMode="auto">
            <a:xfrm>
              <a:off x="1512641" y="4623792"/>
              <a:ext cx="523219" cy="276999"/>
            </a:xfrm>
            <a:prstGeom prst="rect">
              <a:avLst/>
            </a:prstGeom>
            <a:noFill/>
            <a:ln w="9525">
              <a:noFill/>
              <a:miter lim="800000"/>
              <a:headEnd/>
              <a:tailEnd/>
            </a:ln>
          </p:spPr>
          <p:txBody>
            <a:bodyPr wrap="square">
              <a:spAutoFit/>
            </a:bodyPr>
            <a:lstStyle/>
            <a:p>
              <a:pPr algn="l"/>
              <a:r>
                <a:rPr lang="fr-FR" sz="1200" dirty="0"/>
                <a:t>3C25</a:t>
              </a:r>
            </a:p>
          </p:txBody>
        </p:sp>
        <p:pic>
          <p:nvPicPr>
            <p:cNvPr id="22" name="Image 13" descr="MyrRubra.jpg"/>
            <p:cNvPicPr>
              <a:picLocks noChangeAspect="1"/>
            </p:cNvPicPr>
            <p:nvPr/>
          </p:nvPicPr>
          <p:blipFill>
            <a:blip r:embed="rId4" cstate="print"/>
            <a:srcRect/>
            <a:stretch>
              <a:fillRect/>
            </a:stretch>
          </p:blipFill>
          <p:spPr bwMode="auto">
            <a:xfrm>
              <a:off x="4680009" y="4070147"/>
              <a:ext cx="1136396" cy="766458"/>
            </a:xfrm>
            <a:prstGeom prst="rect">
              <a:avLst/>
            </a:prstGeom>
            <a:noFill/>
            <a:ln w="9525">
              <a:noFill/>
              <a:miter lim="800000"/>
              <a:headEnd/>
              <a:tailEnd/>
            </a:ln>
          </p:spPr>
        </p:pic>
      </p:grpSp>
      <p:grpSp>
        <p:nvGrpSpPr>
          <p:cNvPr id="7" name="Groupe 6"/>
          <p:cNvGrpSpPr/>
          <p:nvPr/>
        </p:nvGrpSpPr>
        <p:grpSpPr>
          <a:xfrm>
            <a:off x="2295640" y="2978733"/>
            <a:ext cx="2957915" cy="1226224"/>
            <a:chOff x="2118141" y="2978733"/>
            <a:chExt cx="2957915" cy="1226224"/>
          </a:xfrm>
        </p:grpSpPr>
        <p:sp>
          <p:nvSpPr>
            <p:cNvPr id="20" name="Line 14"/>
            <p:cNvSpPr>
              <a:spLocks noChangeShapeType="1"/>
            </p:cNvSpPr>
            <p:nvPr/>
          </p:nvSpPr>
          <p:spPr bwMode="auto">
            <a:xfrm flipH="1">
              <a:off x="2118141" y="3286509"/>
              <a:ext cx="1238137" cy="487101"/>
            </a:xfrm>
            <a:prstGeom prst="line">
              <a:avLst/>
            </a:prstGeom>
            <a:noFill/>
            <a:ln w="9525">
              <a:solidFill>
                <a:schemeClr val="tx1"/>
              </a:solidFill>
              <a:round/>
              <a:headEnd/>
              <a:tailEnd type="triangle" w="med" len="med"/>
            </a:ln>
          </p:spPr>
          <p:txBody>
            <a:bodyPr/>
            <a:lstStyle/>
            <a:p>
              <a:endParaRPr lang="fr-FR" sz="1200"/>
            </a:p>
          </p:txBody>
        </p:sp>
        <p:sp>
          <p:nvSpPr>
            <p:cNvPr id="21" name="Line 15"/>
            <p:cNvSpPr>
              <a:spLocks noChangeShapeType="1"/>
            </p:cNvSpPr>
            <p:nvPr/>
          </p:nvSpPr>
          <p:spPr bwMode="auto">
            <a:xfrm>
              <a:off x="3491880" y="3286510"/>
              <a:ext cx="119930" cy="918447"/>
            </a:xfrm>
            <a:prstGeom prst="line">
              <a:avLst/>
            </a:prstGeom>
            <a:noFill/>
            <a:ln w="9525">
              <a:solidFill>
                <a:schemeClr val="tx1"/>
              </a:solidFill>
              <a:round/>
              <a:headEnd/>
              <a:tailEnd type="triangle" w="med" len="med"/>
            </a:ln>
          </p:spPr>
          <p:txBody>
            <a:bodyPr/>
            <a:lstStyle/>
            <a:p>
              <a:endParaRPr lang="fr-FR" sz="1200"/>
            </a:p>
          </p:txBody>
        </p:sp>
        <p:sp>
          <p:nvSpPr>
            <p:cNvPr id="4" name="ZoneTexte 3"/>
            <p:cNvSpPr txBox="1"/>
            <p:nvPr/>
          </p:nvSpPr>
          <p:spPr>
            <a:xfrm>
              <a:off x="2732016" y="2978733"/>
              <a:ext cx="2344040" cy="307777"/>
            </a:xfrm>
            <a:prstGeom prst="rect">
              <a:avLst/>
            </a:prstGeom>
            <a:solidFill>
              <a:schemeClr val="bg1"/>
            </a:solidFill>
          </p:spPr>
          <p:txBody>
            <a:bodyPr wrap="none" rtlCol="0">
              <a:spAutoFit/>
            </a:bodyPr>
            <a:lstStyle/>
            <a:p>
              <a:r>
                <a:rPr lang="fr-FR" sz="1400" dirty="0" smtClean="0"/>
                <a:t>« </a:t>
              </a:r>
              <a:r>
                <a:rPr lang="fr-FR" sz="1400" dirty="0" err="1" smtClean="0"/>
                <a:t>Universal</a:t>
              </a:r>
              <a:r>
                <a:rPr lang="fr-FR" sz="1400" dirty="0" smtClean="0"/>
                <a:t> contaminants »</a:t>
              </a:r>
              <a:endParaRPr lang="fr-FR" sz="1400" dirty="0"/>
            </a:p>
          </p:txBody>
        </p:sp>
      </p:gr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812" b="99638" l="2564" r="95971">
                        <a14:foregroundMark x1="69414" y1="23430" x2="69414" y2="23430"/>
                        <a14:foregroundMark x1="76740" y1="26570" x2="76740" y2="26570"/>
                        <a14:foregroundMark x1="76740" y1="26570" x2="76740" y2="26570"/>
                        <a14:foregroundMark x1="72344" y1="12077" x2="63736" y2="25121"/>
                        <a14:foregroundMark x1="71062" y1="45048" x2="68315" y2="66063"/>
                        <a14:foregroundMark x1="61538" y1="23430" x2="64652" y2="30556"/>
                        <a14:foregroundMark x1="81685" y1="28502" x2="81685" y2="18116"/>
                        <a14:foregroundMark x1="39194" y1="7005" x2="42857" y2="4831"/>
                        <a14:foregroundMark x1="73077" y1="37681" x2="72894" y2="39976"/>
                        <a14:foregroundMark x1="61905" y1="42995" x2="57143" y2="36836"/>
                        <a14:foregroundMark x1="55678" y1="34662" x2="55678" y2="34662"/>
                        <a14:foregroundMark x1="57875" y1="37077" x2="55678" y2="34420"/>
                        <a14:foregroundMark x1="71795" y1="69928" x2="71795" y2="69928"/>
                        <a14:foregroundMark x1="52381" y1="89976" x2="52381" y2="89976"/>
                        <a14:foregroundMark x1="77473" y1="71135" x2="78938" y2="97705"/>
                        <a14:foregroundMark x1="88278" y1="79589" x2="87546" y2="83575"/>
                        <a14:foregroundMark x1="66484" y1="80072" x2="67033" y2="95290"/>
                        <a14:foregroundMark x1="72527" y1="80435" x2="74176" y2="92271"/>
                        <a14:foregroundMark x1="77839" y1="70169" x2="77839" y2="73430"/>
                        <a14:foregroundMark x1="42857" y1="94324" x2="4029" y2="86594"/>
                        <a14:foregroundMark x1="13004" y1="74758" x2="11355" y2="84058"/>
                        <a14:foregroundMark x1="12271" y1="20048" x2="22894" y2="14614"/>
                        <a14:foregroundMark x1="12821" y1="28623" x2="16117" y2="19928"/>
                        <a14:foregroundMark x1="26557" y1="27295" x2="27656" y2="16304"/>
                        <a14:foregroundMark x1="40476" y1="23913" x2="31136" y2="12560"/>
                        <a14:foregroundMark x1="12454" y1="29469" x2="39194" y2="27295"/>
                        <a14:foregroundMark x1="37363" y1="15097" x2="46703" y2="20894"/>
                        <a14:foregroundMark x1="37179" y1="12560" x2="42857" y2="10749"/>
                        <a14:foregroundMark x1="42674" y1="10749" x2="51832" y2="14855"/>
                        <a14:foregroundMark x1="2564" y1="29831" x2="11722" y2="29589"/>
                        <a14:foregroundMark x1="44505" y1="2536" x2="90110" y2="99638"/>
                        <a14:foregroundMark x1="3297" y1="87440" x2="11355" y2="74155"/>
                        <a14:foregroundMark x1="10989" y1="74517" x2="71429" y2="67029"/>
                        <a14:backgroundMark x1="3297" y1="33454" x2="48901" y2="43116"/>
                      </a14:backgroundRemoval>
                    </a14:imgEffect>
                  </a14:imgLayer>
                </a14:imgProps>
              </a:ext>
              <a:ext uri="{28A0092B-C50C-407E-A947-70E740481C1C}">
                <a14:useLocalDpi xmlns:a14="http://schemas.microsoft.com/office/drawing/2010/main" val="0"/>
              </a:ext>
            </a:extLst>
          </a:blip>
          <a:srcRect t="1783" r="3778" b="544"/>
          <a:stretch/>
        </p:blipFill>
        <p:spPr bwMode="auto">
          <a:xfrm>
            <a:off x="4860032" y="1035509"/>
            <a:ext cx="3750177" cy="577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5" y="233140"/>
            <a:ext cx="275390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numéro de diapositive 7"/>
          <p:cNvSpPr>
            <a:spLocks noGrp="1"/>
          </p:cNvSpPr>
          <p:nvPr>
            <p:ph type="sldNum" sz="quarter" idx="12"/>
          </p:nvPr>
        </p:nvSpPr>
        <p:spPr/>
        <p:txBody>
          <a:bodyPr/>
          <a:lstStyle/>
          <a:p>
            <a:fld id="{E75ED75C-C1CD-4FD8-959E-BF1A74D25948}" type="slidenum">
              <a:rPr lang="fr-FR" smtClean="0"/>
              <a:t>2</a:t>
            </a:fld>
            <a:endParaRPr lang="fr-FR" dirty="0"/>
          </a:p>
        </p:txBody>
      </p:sp>
    </p:spTree>
    <p:extLst>
      <p:ext uri="{BB962C8B-B14F-4D97-AF65-F5344CB8AC3E}">
        <p14:creationId xmlns:p14="http://schemas.microsoft.com/office/powerpoint/2010/main" val="5640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1810201" y="1124744"/>
            <a:ext cx="5561630" cy="2839676"/>
            <a:chOff x="1784622" y="2942068"/>
            <a:chExt cx="5324672" cy="2507223"/>
          </a:xfrm>
        </p:grpSpPr>
        <p:sp>
          <p:nvSpPr>
            <p:cNvPr id="3" name="ZoneTexte 114"/>
            <p:cNvSpPr txBox="1">
              <a:spLocks noChangeArrowheads="1"/>
            </p:cNvSpPr>
            <p:nvPr/>
          </p:nvSpPr>
          <p:spPr bwMode="auto">
            <a:xfrm>
              <a:off x="6130528" y="2942068"/>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7 days</a:t>
              </a:r>
              <a:endParaRPr lang="fr-FR" sz="1200">
                <a:effectLst/>
                <a:latin typeface="Times New Roman"/>
                <a:ea typeface="Times New Roman"/>
              </a:endParaRPr>
            </a:p>
          </p:txBody>
        </p:sp>
        <p:sp>
          <p:nvSpPr>
            <p:cNvPr id="4" name="Accolade fermante 3"/>
            <p:cNvSpPr>
              <a:spLocks/>
            </p:cNvSpPr>
            <p:nvPr/>
          </p:nvSpPr>
          <p:spPr bwMode="auto">
            <a:xfrm rot="16200000">
              <a:off x="6404877" y="2744943"/>
              <a:ext cx="205099" cy="1113548"/>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5" name="ZoneTexte 251"/>
            <p:cNvSpPr txBox="1">
              <a:spLocks noChangeArrowheads="1"/>
            </p:cNvSpPr>
            <p:nvPr/>
          </p:nvSpPr>
          <p:spPr bwMode="auto">
            <a:xfrm>
              <a:off x="5956352" y="34396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6" name="Groupe 5"/>
            <p:cNvGrpSpPr>
              <a:grpSpLocks/>
            </p:cNvGrpSpPr>
            <p:nvPr/>
          </p:nvGrpSpPr>
          <p:grpSpPr bwMode="auto">
            <a:xfrm>
              <a:off x="5857065" y="3736565"/>
              <a:ext cx="1252229" cy="241099"/>
              <a:chOff x="40727" y="7945"/>
              <a:chExt cx="17874" cy="1808"/>
            </a:xfrm>
          </p:grpSpPr>
          <p:sp>
            <p:nvSpPr>
              <p:cNvPr id="62" name="ZoneTexte 253"/>
              <p:cNvSpPr txBox="1">
                <a:spLocks noChangeArrowheads="1"/>
              </p:cNvSpPr>
              <p:nvPr/>
            </p:nvSpPr>
            <p:spPr bwMode="auto">
              <a:xfrm>
                <a:off x="40727" y="7953"/>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3" name="ZoneTexte 254"/>
              <p:cNvSpPr txBox="1">
                <a:spLocks noChangeArrowheads="1"/>
              </p:cNvSpPr>
              <p:nvPr/>
            </p:nvSpPr>
            <p:spPr bwMode="auto">
              <a:xfrm>
                <a:off x="46798" y="7945"/>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4" name="ZoneTexte 255"/>
              <p:cNvSpPr txBox="1">
                <a:spLocks noChangeArrowheads="1"/>
              </p:cNvSpPr>
              <p:nvPr/>
            </p:nvSpPr>
            <p:spPr bwMode="auto">
              <a:xfrm>
                <a:off x="52737" y="7953"/>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7" name="Connecteur droit 6"/>
            <p:cNvCxnSpPr/>
            <p:nvPr/>
          </p:nvCxnSpPr>
          <p:spPr bwMode="auto">
            <a:xfrm>
              <a:off x="5958651" y="36792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ZoneTexte 113"/>
            <p:cNvSpPr txBox="1">
              <a:spLocks noChangeArrowheads="1"/>
            </p:cNvSpPr>
            <p:nvPr/>
          </p:nvSpPr>
          <p:spPr bwMode="auto">
            <a:xfrm>
              <a:off x="4906495" y="2943668"/>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9" name="Accolade fermante 8"/>
            <p:cNvSpPr>
              <a:spLocks/>
            </p:cNvSpPr>
            <p:nvPr/>
          </p:nvSpPr>
          <p:spPr bwMode="auto">
            <a:xfrm rot="16200000">
              <a:off x="5187243" y="2751242"/>
              <a:ext cx="203999" cy="1102049"/>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0" name="ZoneTexte 236"/>
            <p:cNvSpPr txBox="1">
              <a:spLocks noChangeArrowheads="1"/>
            </p:cNvSpPr>
            <p:nvPr/>
          </p:nvSpPr>
          <p:spPr bwMode="auto">
            <a:xfrm>
              <a:off x="4732319" y="3440666"/>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11" name="Groupe 10"/>
            <p:cNvGrpSpPr>
              <a:grpSpLocks/>
            </p:cNvGrpSpPr>
            <p:nvPr/>
          </p:nvGrpSpPr>
          <p:grpSpPr bwMode="auto">
            <a:xfrm>
              <a:off x="4632433" y="3737665"/>
              <a:ext cx="1252429" cy="241099"/>
              <a:chOff x="28480" y="7956"/>
              <a:chExt cx="17878" cy="1808"/>
            </a:xfrm>
          </p:grpSpPr>
          <p:sp>
            <p:nvSpPr>
              <p:cNvPr id="59" name="ZoneTexte 238"/>
              <p:cNvSpPr txBox="1">
                <a:spLocks noChangeArrowheads="1"/>
              </p:cNvSpPr>
              <p:nvPr/>
            </p:nvSpPr>
            <p:spPr bwMode="auto">
              <a:xfrm>
                <a:off x="28480" y="7964"/>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0" name="ZoneTexte 239"/>
              <p:cNvSpPr txBox="1">
                <a:spLocks noChangeArrowheads="1"/>
              </p:cNvSpPr>
              <p:nvPr/>
            </p:nvSpPr>
            <p:spPr bwMode="auto">
              <a:xfrm>
                <a:off x="34552" y="7956"/>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1" name="ZoneTexte 240"/>
              <p:cNvSpPr txBox="1">
                <a:spLocks noChangeArrowheads="1"/>
              </p:cNvSpPr>
              <p:nvPr/>
            </p:nvSpPr>
            <p:spPr bwMode="auto">
              <a:xfrm>
                <a:off x="40494" y="7964"/>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12" name="Connecteur droit 11"/>
            <p:cNvCxnSpPr/>
            <p:nvPr/>
          </p:nvCxnSpPr>
          <p:spPr bwMode="auto">
            <a:xfrm>
              <a:off x="4734619" y="36803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27" t="14836" r="2802" b="13013"/>
            <a:stretch>
              <a:fillRect/>
            </a:stretch>
          </p:blipFill>
          <p:spPr bwMode="auto">
            <a:xfrm>
              <a:off x="2357244" y="4278363"/>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4" name="ZoneTexte 94"/>
            <p:cNvSpPr txBox="1">
              <a:spLocks noChangeArrowheads="1"/>
            </p:cNvSpPr>
            <p:nvPr/>
          </p:nvSpPr>
          <p:spPr bwMode="auto">
            <a:xfrm>
              <a:off x="1960598" y="4278263"/>
              <a:ext cx="428641"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Def</a:t>
              </a:r>
              <a:endParaRPr lang="fr-FR" sz="1200">
                <a:effectLst/>
                <a:latin typeface="Times New Roman"/>
                <a:ea typeface="Times New Roman"/>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220" t="15727" r="314" b="13159"/>
            <a:stretch>
              <a:fillRect/>
            </a:stretch>
          </p:blipFill>
          <p:spPr bwMode="auto">
            <a:xfrm>
              <a:off x="2356444" y="3981164"/>
              <a:ext cx="11040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6" name="ZoneTexte 112"/>
            <p:cNvSpPr txBox="1">
              <a:spLocks noChangeArrowheads="1"/>
            </p:cNvSpPr>
            <p:nvPr/>
          </p:nvSpPr>
          <p:spPr bwMode="auto">
            <a:xfrm>
              <a:off x="1784622" y="3981064"/>
              <a:ext cx="615216"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PGRP</a:t>
              </a:r>
              <a:endParaRPr lang="fr-FR" sz="1200">
                <a:effectLst/>
                <a:latin typeface="Times New Roman"/>
                <a:ea typeface="Times New Roman"/>
              </a:endParaRPr>
            </a:p>
          </p:txBody>
        </p:sp>
        <p:sp>
          <p:nvSpPr>
            <p:cNvPr id="17" name="ZoneTexte 115"/>
            <p:cNvSpPr txBox="1">
              <a:spLocks noChangeArrowheads="1"/>
            </p:cNvSpPr>
            <p:nvPr/>
          </p:nvSpPr>
          <p:spPr bwMode="auto">
            <a:xfrm>
              <a:off x="3293616" y="2943268"/>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24h</a:t>
              </a:r>
              <a:endParaRPr lang="fr-FR" sz="1200">
                <a:effectLst/>
                <a:latin typeface="Times New Roman"/>
                <a:ea typeface="Times New Roman"/>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l="450" t="13834" r="1352" b="11642"/>
            <a:stretch>
              <a:fillRect/>
            </a:stretch>
          </p:blipFill>
          <p:spPr bwMode="auto">
            <a:xfrm>
              <a:off x="2357244" y="5172292"/>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9" name="ZoneTexte 117"/>
            <p:cNvSpPr txBox="1">
              <a:spLocks noChangeArrowheads="1"/>
            </p:cNvSpPr>
            <p:nvPr/>
          </p:nvSpPr>
          <p:spPr bwMode="auto">
            <a:xfrm>
              <a:off x="1941900" y="5157192"/>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20" name="Accolade fermante 19"/>
            <p:cNvSpPr>
              <a:spLocks/>
            </p:cNvSpPr>
            <p:nvPr/>
          </p:nvSpPr>
          <p:spPr bwMode="auto">
            <a:xfrm rot="16200000">
              <a:off x="3415685" y="2132627"/>
              <a:ext cx="205099" cy="2339880"/>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21" name="ZoneTexte 167"/>
            <p:cNvSpPr txBox="1">
              <a:spLocks noChangeArrowheads="1"/>
            </p:cNvSpPr>
            <p:nvPr/>
          </p:nvSpPr>
          <p:spPr bwMode="auto">
            <a:xfrm>
              <a:off x="2507423" y="3441266"/>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Fat body </a:t>
              </a:r>
              <a:endParaRPr lang="fr-FR" sz="1200">
                <a:effectLst/>
                <a:latin typeface="Times New Roman"/>
                <a:ea typeface="Times New Roman"/>
              </a:endParaRPr>
            </a:p>
          </p:txBody>
        </p:sp>
        <p:grpSp>
          <p:nvGrpSpPr>
            <p:cNvPr id="22" name="Groupe 21"/>
            <p:cNvGrpSpPr>
              <a:grpSpLocks/>
            </p:cNvGrpSpPr>
            <p:nvPr/>
          </p:nvGrpSpPr>
          <p:grpSpPr bwMode="auto">
            <a:xfrm>
              <a:off x="2264556" y="3737965"/>
              <a:ext cx="1246230" cy="240099"/>
              <a:chOff x="4800" y="7956"/>
              <a:chExt cx="16618" cy="1800"/>
            </a:xfrm>
          </p:grpSpPr>
          <p:sp>
            <p:nvSpPr>
              <p:cNvPr id="56" name="ZoneTexte 169"/>
              <p:cNvSpPr txBox="1">
                <a:spLocks noChangeArrowheads="1"/>
              </p:cNvSpPr>
              <p:nvPr/>
            </p:nvSpPr>
            <p:spPr bwMode="auto">
              <a:xfrm>
                <a:off x="4800" y="7956"/>
                <a:ext cx="749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7" name="ZoneTexte 170"/>
              <p:cNvSpPr txBox="1">
                <a:spLocks noChangeArrowheads="1"/>
              </p:cNvSpPr>
              <p:nvPr/>
            </p:nvSpPr>
            <p:spPr bwMode="auto">
              <a:xfrm>
                <a:off x="10687" y="7956"/>
                <a:ext cx="666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8" name="ZoneTexte 171"/>
              <p:cNvSpPr txBox="1">
                <a:spLocks noChangeArrowheads="1"/>
              </p:cNvSpPr>
              <p:nvPr/>
            </p:nvSpPr>
            <p:spPr bwMode="auto">
              <a:xfrm>
                <a:off x="15940" y="7956"/>
                <a:ext cx="547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3" name="Connecteur droit 22"/>
            <p:cNvCxnSpPr/>
            <p:nvPr/>
          </p:nvCxnSpPr>
          <p:spPr bwMode="auto">
            <a:xfrm>
              <a:off x="2360343" y="36829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ZoneTexte 173"/>
            <p:cNvSpPr txBox="1">
              <a:spLocks noChangeArrowheads="1"/>
            </p:cNvSpPr>
            <p:nvPr/>
          </p:nvSpPr>
          <p:spPr bwMode="auto">
            <a:xfrm>
              <a:off x="3508886" y="34404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25" name="Groupe 24"/>
            <p:cNvGrpSpPr>
              <a:grpSpLocks/>
            </p:cNvGrpSpPr>
            <p:nvPr/>
          </p:nvGrpSpPr>
          <p:grpSpPr bwMode="auto">
            <a:xfrm>
              <a:off x="3409200" y="3737365"/>
              <a:ext cx="1252429" cy="241099"/>
              <a:chOff x="16247" y="7953"/>
              <a:chExt cx="17878" cy="1808"/>
            </a:xfrm>
          </p:grpSpPr>
          <p:sp>
            <p:nvSpPr>
              <p:cNvPr id="53" name="ZoneTexte 175"/>
              <p:cNvSpPr txBox="1">
                <a:spLocks noChangeArrowheads="1"/>
              </p:cNvSpPr>
              <p:nvPr/>
            </p:nvSpPr>
            <p:spPr bwMode="auto">
              <a:xfrm>
                <a:off x="16247" y="7961"/>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4" name="ZoneTexte 176"/>
              <p:cNvSpPr txBox="1">
                <a:spLocks noChangeArrowheads="1"/>
              </p:cNvSpPr>
              <p:nvPr/>
            </p:nvSpPr>
            <p:spPr bwMode="auto">
              <a:xfrm>
                <a:off x="22319" y="7953"/>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5" name="ZoneTexte 177"/>
              <p:cNvSpPr txBox="1">
                <a:spLocks noChangeArrowheads="1"/>
              </p:cNvSpPr>
              <p:nvPr/>
            </p:nvSpPr>
            <p:spPr bwMode="auto">
              <a:xfrm>
                <a:off x="28261" y="7961"/>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6" name="Connecteur droit 25"/>
            <p:cNvCxnSpPr/>
            <p:nvPr/>
          </p:nvCxnSpPr>
          <p:spPr bwMode="auto">
            <a:xfrm>
              <a:off x="3511186" y="36800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l="203" t="17175" r="1961" b="17448"/>
            <a:stretch>
              <a:fillRect/>
            </a:stretch>
          </p:blipFill>
          <p:spPr bwMode="auto">
            <a:xfrm>
              <a:off x="3515885" y="4278363"/>
              <a:ext cx="10961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rcRect l="475" t="11845" r="1695" b="12416"/>
            <a:stretch>
              <a:fillRect/>
            </a:stretch>
          </p:blipFill>
          <p:spPr bwMode="auto">
            <a:xfrm>
              <a:off x="3513386" y="3981164"/>
              <a:ext cx="10986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9" name="Picture 10"/>
            <p:cNvPicPr>
              <a:picLocks noChangeAspect="1" noChangeArrowheads="1"/>
            </p:cNvPicPr>
            <p:nvPr/>
          </p:nvPicPr>
          <p:blipFill>
            <a:blip r:embed="rId8">
              <a:extLst>
                <a:ext uri="{28A0092B-C50C-407E-A947-70E740481C1C}">
                  <a14:useLocalDpi xmlns:a14="http://schemas.microsoft.com/office/drawing/2010/main" val="0"/>
                </a:ext>
              </a:extLst>
            </a:blip>
            <a:srcRect l="607" t="28342" r="1283" b="6001"/>
            <a:stretch>
              <a:fillRect/>
            </a:stretch>
          </p:blipFill>
          <p:spPr bwMode="auto">
            <a:xfrm>
              <a:off x="3512986" y="5172292"/>
              <a:ext cx="10990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ZoneTexte 293"/>
            <p:cNvSpPr txBox="1">
              <a:spLocks noChangeArrowheads="1"/>
            </p:cNvSpPr>
            <p:nvPr/>
          </p:nvSpPr>
          <p:spPr bwMode="auto">
            <a:xfrm>
              <a:off x="1903506" y="4884961"/>
              <a:ext cx="488233"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H2A</a:t>
              </a:r>
              <a:endParaRPr lang="fr-FR" sz="1200">
                <a:effectLst/>
                <a:latin typeface="Times New Roman"/>
                <a:ea typeface="Times New Roman"/>
              </a:endParaRPr>
            </a:p>
          </p:txBody>
        </p:sp>
        <p:pic>
          <p:nvPicPr>
            <p:cNvPr id="31" name="Picture 7"/>
            <p:cNvPicPr preferRelativeResize="0">
              <a:picLocks noChangeArrowheads="1"/>
            </p:cNvPicPr>
            <p:nvPr/>
          </p:nvPicPr>
          <p:blipFill>
            <a:blip r:embed="rId9">
              <a:extLst>
                <a:ext uri="{28A0092B-C50C-407E-A947-70E740481C1C}">
                  <a14:useLocalDpi xmlns:a14="http://schemas.microsoft.com/office/drawing/2010/main" val="0"/>
                </a:ext>
              </a:extLst>
            </a:blip>
            <a:srcRect l="2" t="13747" r="591" b="26492"/>
            <a:stretch>
              <a:fillRect/>
            </a:stretch>
          </p:blipFill>
          <p:spPr bwMode="auto">
            <a:xfrm>
              <a:off x="2356444" y="4872861"/>
              <a:ext cx="11014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nvGrpSpPr>
            <p:cNvPr id="32" name="Groupe 31"/>
            <p:cNvGrpSpPr>
              <a:grpSpLocks/>
            </p:cNvGrpSpPr>
            <p:nvPr/>
          </p:nvGrpSpPr>
          <p:grpSpPr bwMode="auto">
            <a:xfrm>
              <a:off x="3512486" y="4872861"/>
              <a:ext cx="1099150" cy="276999"/>
              <a:chOff x="17281" y="19308"/>
              <a:chExt cx="10992" cy="2770"/>
            </a:xfrm>
          </p:grpSpPr>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t="17860" b="10156"/>
              <a:stretch>
                <a:fillRect/>
              </a:stretch>
            </p:blipFill>
            <p:spPr bwMode="auto">
              <a:xfrm>
                <a:off x="20909" y="19308"/>
                <a:ext cx="7364"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l="4536" t="17625" r="8035" b="15300"/>
              <a:stretch>
                <a:fillRect/>
              </a:stretch>
            </p:blipFill>
            <p:spPr bwMode="auto">
              <a:xfrm>
                <a:off x="17281" y="19308"/>
                <a:ext cx="3628"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33" name="ZoneTexte 296"/>
            <p:cNvSpPr txBox="1">
              <a:spLocks noChangeArrowheads="1"/>
            </p:cNvSpPr>
            <p:nvPr/>
          </p:nvSpPr>
          <p:spPr bwMode="auto">
            <a:xfrm>
              <a:off x="2019590" y="4573762"/>
              <a:ext cx="37774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Vg</a:t>
              </a:r>
              <a:endParaRPr lang="fr-FR" sz="1200">
                <a:effectLst/>
                <a:latin typeface="Times New Roman"/>
                <a:ea typeface="Times New Roman"/>
              </a:endParaRPr>
            </a:p>
          </p:txBody>
        </p:sp>
        <p:pic>
          <p:nvPicPr>
            <p:cNvPr id="34" name="Picture 9"/>
            <p:cNvPicPr>
              <a:picLocks noChangeAspect="1" noChangeArrowheads="1"/>
            </p:cNvPicPr>
            <p:nvPr/>
          </p:nvPicPr>
          <p:blipFill>
            <a:blip r:embed="rId12">
              <a:extLst>
                <a:ext uri="{28A0092B-C50C-407E-A947-70E740481C1C}">
                  <a14:useLocalDpi xmlns:a14="http://schemas.microsoft.com/office/drawing/2010/main" val="0"/>
                </a:ext>
              </a:extLst>
            </a:blip>
            <a:srcRect t="15701" b="20966"/>
            <a:stretch>
              <a:fillRect/>
            </a:stretch>
          </p:blipFill>
          <p:spPr bwMode="auto">
            <a:xfrm>
              <a:off x="3516085" y="4572862"/>
              <a:ext cx="1095450" cy="2762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5"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644" y="4572862"/>
              <a:ext cx="1102849"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9" name="Picture 4"/>
            <p:cNvPicPr>
              <a:picLocks noChangeAspect="1" noChangeArrowheads="1"/>
            </p:cNvPicPr>
            <p:nvPr/>
          </p:nvPicPr>
          <p:blipFill>
            <a:blip r:embed="rId14">
              <a:extLst>
                <a:ext uri="{28A0092B-C50C-407E-A947-70E740481C1C}">
                  <a14:useLocalDpi xmlns:a14="http://schemas.microsoft.com/office/drawing/2010/main" val="0"/>
                </a:ext>
              </a:extLst>
            </a:blip>
            <a:srcRect t="-589" b="1425"/>
            <a:stretch>
              <a:fillRect/>
            </a:stretch>
          </p:blipFill>
          <p:spPr bwMode="auto">
            <a:xfrm>
              <a:off x="4734019" y="5172292"/>
              <a:ext cx="11009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0" name="Picture 7"/>
            <p:cNvPicPr preferRelativeResize="0">
              <a:picLocks noChangeArrowheads="1"/>
            </p:cNvPicPr>
            <p:nvPr/>
          </p:nvPicPr>
          <p:blipFill>
            <a:blip r:embed="rId15">
              <a:extLst>
                <a:ext uri="{28A0092B-C50C-407E-A947-70E740481C1C}">
                  <a14:useLocalDpi xmlns:a14="http://schemas.microsoft.com/office/drawing/2010/main" val="0"/>
                </a:ext>
              </a:extLst>
            </a:blip>
            <a:srcRect t="11787" b="6610"/>
            <a:stretch>
              <a:fillRect/>
            </a:stretch>
          </p:blipFill>
          <p:spPr bwMode="auto">
            <a:xfrm>
              <a:off x="4736518" y="3981164"/>
              <a:ext cx="10989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1" name="Picture 8"/>
            <p:cNvPicPr>
              <a:picLocks noChangeAspect="1" noChangeArrowheads="1"/>
            </p:cNvPicPr>
            <p:nvPr/>
          </p:nvPicPr>
          <p:blipFill>
            <a:blip r:embed="rId16">
              <a:extLst>
                <a:ext uri="{28A0092B-C50C-407E-A947-70E740481C1C}">
                  <a14:useLocalDpi xmlns:a14="http://schemas.microsoft.com/office/drawing/2010/main" val="0"/>
                </a:ext>
              </a:extLst>
            </a:blip>
            <a:srcRect t="7373" b="7445"/>
            <a:stretch>
              <a:fillRect/>
            </a:stretch>
          </p:blipFill>
          <p:spPr bwMode="auto">
            <a:xfrm>
              <a:off x="4735619" y="4278363"/>
              <a:ext cx="1099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5619" y="4573962"/>
              <a:ext cx="1099850"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4" name="Picture 2"/>
            <p:cNvPicPr>
              <a:picLocks noChangeAspect="1" noChangeArrowheads="1"/>
            </p:cNvPicPr>
            <p:nvPr/>
          </p:nvPicPr>
          <p:blipFill>
            <a:blip r:embed="rId18">
              <a:extLst>
                <a:ext uri="{28A0092B-C50C-407E-A947-70E740481C1C}">
                  <a14:useLocalDpi xmlns:a14="http://schemas.microsoft.com/office/drawing/2010/main" val="0"/>
                </a:ext>
              </a:extLst>
            </a:blip>
            <a:srcRect t="1848" b="7724"/>
            <a:stretch>
              <a:fillRect/>
            </a:stretch>
          </p:blipFill>
          <p:spPr bwMode="auto">
            <a:xfrm>
              <a:off x="5961251" y="5176192"/>
              <a:ext cx="1095850" cy="273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5" name="Picture 3"/>
            <p:cNvPicPr>
              <a:picLocks noChangeAspect="1" noChangeArrowheads="1"/>
            </p:cNvPicPr>
            <p:nvPr/>
          </p:nvPicPr>
          <p:blipFill>
            <a:blip r:embed="rId19">
              <a:extLst>
                <a:ext uri="{28A0092B-C50C-407E-A947-70E740481C1C}">
                  <a14:useLocalDpi xmlns:a14="http://schemas.microsoft.com/office/drawing/2010/main" val="0"/>
                </a:ext>
              </a:extLst>
            </a:blip>
            <a:srcRect t="107" b="4498"/>
            <a:stretch>
              <a:fillRect/>
            </a:stretch>
          </p:blipFill>
          <p:spPr bwMode="auto">
            <a:xfrm>
              <a:off x="5960151" y="3983564"/>
              <a:ext cx="10963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6" name="Picture 6"/>
            <p:cNvPicPr>
              <a:picLocks noChangeAspect="1" noChangeArrowheads="1"/>
            </p:cNvPicPr>
            <p:nvPr/>
          </p:nvPicPr>
          <p:blipFill>
            <a:blip r:embed="rId20">
              <a:extLst>
                <a:ext uri="{28A0092B-C50C-407E-A947-70E740481C1C}">
                  <a14:useLocalDpi xmlns:a14="http://schemas.microsoft.com/office/drawing/2010/main" val="0"/>
                </a:ext>
              </a:extLst>
            </a:blip>
            <a:srcRect t="9071" b="13126"/>
            <a:stretch>
              <a:fillRect/>
            </a:stretch>
          </p:blipFill>
          <p:spPr bwMode="auto">
            <a:xfrm>
              <a:off x="5960951" y="4280763"/>
              <a:ext cx="1097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8" name="Picture 12"/>
            <p:cNvPicPr>
              <a:picLocks noChangeAspect="1" noChangeArrowheads="1"/>
            </p:cNvPicPr>
            <p:nvPr/>
          </p:nvPicPr>
          <p:blipFill>
            <a:blip r:embed="rId21">
              <a:extLst>
                <a:ext uri="{28A0092B-C50C-407E-A947-70E740481C1C}">
                  <a14:useLocalDpi xmlns:a14="http://schemas.microsoft.com/office/drawing/2010/main" val="0"/>
                </a:ext>
              </a:extLst>
            </a:blip>
            <a:srcRect t="9149" b="9857"/>
            <a:stretch>
              <a:fillRect/>
            </a:stretch>
          </p:blipFill>
          <p:spPr bwMode="auto">
            <a:xfrm>
              <a:off x="5960951" y="4573962"/>
              <a:ext cx="1097850" cy="2757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4819" y="4872861"/>
              <a:ext cx="1100050" cy="2769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pic>
          <p:nvPicPr>
            <p:cNvPr id="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1651" y="4872861"/>
              <a:ext cx="1096950" cy="2766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grpSp>
      <p:sp>
        <p:nvSpPr>
          <p:cNvPr id="68" name="ZoneTexte 67"/>
          <p:cNvSpPr txBox="1"/>
          <p:nvPr/>
        </p:nvSpPr>
        <p:spPr>
          <a:xfrm>
            <a:off x="539552" y="4446619"/>
            <a:ext cx="8261904" cy="1477328"/>
          </a:xfrm>
          <a:prstGeom prst="rect">
            <a:avLst/>
          </a:prstGeom>
          <a:noFill/>
        </p:spPr>
        <p:txBody>
          <a:bodyPr wrap="square" rtlCol="0">
            <a:spAutoFit/>
          </a:bodyPr>
          <a:lstStyle/>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2" name="Ellipse 1"/>
          <p:cNvSpPr/>
          <p:nvPr/>
        </p:nvSpPr>
        <p:spPr>
          <a:xfrm>
            <a:off x="2398958" y="2603572"/>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819800" y="4896379"/>
            <a:ext cx="747320" cy="369332"/>
          </a:xfrm>
          <a:prstGeom prst="rect">
            <a:avLst/>
          </a:prstGeom>
          <a:noFill/>
        </p:spPr>
        <p:txBody>
          <a:bodyPr wrap="none" rtlCol="0">
            <a:spAutoFit/>
          </a:bodyPr>
          <a:lstStyle/>
          <a:p>
            <a:r>
              <a:rPr lang="fr-FR" b="1" dirty="0" smtClean="0">
                <a:solidFill>
                  <a:srgbClr val="FF0000"/>
                </a:solidFill>
                <a:sym typeface="Symbol"/>
              </a:rPr>
              <a:t> 24h</a:t>
            </a:r>
            <a:endParaRPr lang="fr-FR" b="1" dirty="0">
              <a:solidFill>
                <a:srgbClr val="FF0000"/>
              </a:solidFill>
            </a:endParaRPr>
          </a:p>
        </p:txBody>
      </p:sp>
      <p:sp>
        <p:nvSpPr>
          <p:cNvPr id="69" name="ZoneTexte 68"/>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37" name="Espace réservé du numéro de diapositive 36"/>
          <p:cNvSpPr>
            <a:spLocks noGrp="1"/>
          </p:cNvSpPr>
          <p:nvPr>
            <p:ph type="sldNum" sz="quarter" idx="12"/>
          </p:nvPr>
        </p:nvSpPr>
        <p:spPr/>
        <p:txBody>
          <a:bodyPr/>
          <a:lstStyle/>
          <a:p>
            <a:fld id="{E75ED75C-C1CD-4FD8-959E-BF1A74D25948}" type="slidenum">
              <a:rPr lang="fr-FR" smtClean="0"/>
              <a:t>20</a:t>
            </a:fld>
            <a:endParaRPr lang="fr-FR"/>
          </a:p>
        </p:txBody>
      </p:sp>
    </p:spTree>
    <p:extLst>
      <p:ext uri="{BB962C8B-B14F-4D97-AF65-F5344CB8AC3E}">
        <p14:creationId xmlns:p14="http://schemas.microsoft.com/office/powerpoint/2010/main" val="363084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1810201" y="1124744"/>
            <a:ext cx="5561630" cy="2839676"/>
            <a:chOff x="1784622" y="2942068"/>
            <a:chExt cx="5324672" cy="2507223"/>
          </a:xfrm>
        </p:grpSpPr>
        <p:sp>
          <p:nvSpPr>
            <p:cNvPr id="3" name="ZoneTexte 114"/>
            <p:cNvSpPr txBox="1">
              <a:spLocks noChangeArrowheads="1"/>
            </p:cNvSpPr>
            <p:nvPr/>
          </p:nvSpPr>
          <p:spPr bwMode="auto">
            <a:xfrm>
              <a:off x="6130528" y="2942068"/>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7 days</a:t>
              </a:r>
              <a:endParaRPr lang="fr-FR" sz="1200">
                <a:effectLst/>
                <a:latin typeface="Times New Roman"/>
                <a:ea typeface="Times New Roman"/>
              </a:endParaRPr>
            </a:p>
          </p:txBody>
        </p:sp>
        <p:sp>
          <p:nvSpPr>
            <p:cNvPr id="4" name="Accolade fermante 3"/>
            <p:cNvSpPr>
              <a:spLocks/>
            </p:cNvSpPr>
            <p:nvPr/>
          </p:nvSpPr>
          <p:spPr bwMode="auto">
            <a:xfrm rot="16200000">
              <a:off x="6404877" y="2744943"/>
              <a:ext cx="205099" cy="1113548"/>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5" name="ZoneTexte 251"/>
            <p:cNvSpPr txBox="1">
              <a:spLocks noChangeArrowheads="1"/>
            </p:cNvSpPr>
            <p:nvPr/>
          </p:nvSpPr>
          <p:spPr bwMode="auto">
            <a:xfrm>
              <a:off x="5956352" y="34396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6" name="Groupe 5"/>
            <p:cNvGrpSpPr>
              <a:grpSpLocks/>
            </p:cNvGrpSpPr>
            <p:nvPr/>
          </p:nvGrpSpPr>
          <p:grpSpPr bwMode="auto">
            <a:xfrm>
              <a:off x="5857065" y="3736565"/>
              <a:ext cx="1252229" cy="241099"/>
              <a:chOff x="40727" y="7945"/>
              <a:chExt cx="17874" cy="1808"/>
            </a:xfrm>
          </p:grpSpPr>
          <p:sp>
            <p:nvSpPr>
              <p:cNvPr id="62" name="ZoneTexte 253"/>
              <p:cNvSpPr txBox="1">
                <a:spLocks noChangeArrowheads="1"/>
              </p:cNvSpPr>
              <p:nvPr/>
            </p:nvSpPr>
            <p:spPr bwMode="auto">
              <a:xfrm>
                <a:off x="40727" y="7953"/>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3" name="ZoneTexte 254"/>
              <p:cNvSpPr txBox="1">
                <a:spLocks noChangeArrowheads="1"/>
              </p:cNvSpPr>
              <p:nvPr/>
            </p:nvSpPr>
            <p:spPr bwMode="auto">
              <a:xfrm>
                <a:off x="46798" y="7945"/>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4" name="ZoneTexte 255"/>
              <p:cNvSpPr txBox="1">
                <a:spLocks noChangeArrowheads="1"/>
              </p:cNvSpPr>
              <p:nvPr/>
            </p:nvSpPr>
            <p:spPr bwMode="auto">
              <a:xfrm>
                <a:off x="52737" y="7953"/>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7" name="Connecteur droit 6"/>
            <p:cNvCxnSpPr/>
            <p:nvPr/>
          </p:nvCxnSpPr>
          <p:spPr bwMode="auto">
            <a:xfrm>
              <a:off x="5958651" y="36792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ZoneTexte 113"/>
            <p:cNvSpPr txBox="1">
              <a:spLocks noChangeArrowheads="1"/>
            </p:cNvSpPr>
            <p:nvPr/>
          </p:nvSpPr>
          <p:spPr bwMode="auto">
            <a:xfrm>
              <a:off x="4906495" y="2943668"/>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9" name="Accolade fermante 8"/>
            <p:cNvSpPr>
              <a:spLocks/>
            </p:cNvSpPr>
            <p:nvPr/>
          </p:nvSpPr>
          <p:spPr bwMode="auto">
            <a:xfrm rot="16200000">
              <a:off x="5187243" y="2751242"/>
              <a:ext cx="203999" cy="1102049"/>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0" name="ZoneTexte 236"/>
            <p:cNvSpPr txBox="1">
              <a:spLocks noChangeArrowheads="1"/>
            </p:cNvSpPr>
            <p:nvPr/>
          </p:nvSpPr>
          <p:spPr bwMode="auto">
            <a:xfrm>
              <a:off x="4732319" y="3440666"/>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11" name="Groupe 10"/>
            <p:cNvGrpSpPr>
              <a:grpSpLocks/>
            </p:cNvGrpSpPr>
            <p:nvPr/>
          </p:nvGrpSpPr>
          <p:grpSpPr bwMode="auto">
            <a:xfrm>
              <a:off x="4632433" y="3737665"/>
              <a:ext cx="1252429" cy="241099"/>
              <a:chOff x="28480" y="7956"/>
              <a:chExt cx="17878" cy="1808"/>
            </a:xfrm>
          </p:grpSpPr>
          <p:sp>
            <p:nvSpPr>
              <p:cNvPr id="59" name="ZoneTexte 238"/>
              <p:cNvSpPr txBox="1">
                <a:spLocks noChangeArrowheads="1"/>
              </p:cNvSpPr>
              <p:nvPr/>
            </p:nvSpPr>
            <p:spPr bwMode="auto">
              <a:xfrm>
                <a:off x="28480" y="7964"/>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0" name="ZoneTexte 239"/>
              <p:cNvSpPr txBox="1">
                <a:spLocks noChangeArrowheads="1"/>
              </p:cNvSpPr>
              <p:nvPr/>
            </p:nvSpPr>
            <p:spPr bwMode="auto">
              <a:xfrm>
                <a:off x="34552" y="7956"/>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1" name="ZoneTexte 240"/>
              <p:cNvSpPr txBox="1">
                <a:spLocks noChangeArrowheads="1"/>
              </p:cNvSpPr>
              <p:nvPr/>
            </p:nvSpPr>
            <p:spPr bwMode="auto">
              <a:xfrm>
                <a:off x="40494" y="7964"/>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12" name="Connecteur droit 11"/>
            <p:cNvCxnSpPr/>
            <p:nvPr/>
          </p:nvCxnSpPr>
          <p:spPr bwMode="auto">
            <a:xfrm>
              <a:off x="4734619" y="36803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27" t="14836" r="2802" b="13013"/>
            <a:stretch>
              <a:fillRect/>
            </a:stretch>
          </p:blipFill>
          <p:spPr bwMode="auto">
            <a:xfrm>
              <a:off x="2357244" y="4278363"/>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4" name="ZoneTexte 94"/>
            <p:cNvSpPr txBox="1">
              <a:spLocks noChangeArrowheads="1"/>
            </p:cNvSpPr>
            <p:nvPr/>
          </p:nvSpPr>
          <p:spPr bwMode="auto">
            <a:xfrm>
              <a:off x="1960598" y="4278263"/>
              <a:ext cx="428641"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Def</a:t>
              </a:r>
              <a:endParaRPr lang="fr-FR" sz="1200">
                <a:effectLst/>
                <a:latin typeface="Times New Roman"/>
                <a:ea typeface="Times New Roman"/>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220" t="15727" r="314" b="13159"/>
            <a:stretch>
              <a:fillRect/>
            </a:stretch>
          </p:blipFill>
          <p:spPr bwMode="auto">
            <a:xfrm>
              <a:off x="2356444" y="3981164"/>
              <a:ext cx="11040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6" name="ZoneTexte 112"/>
            <p:cNvSpPr txBox="1">
              <a:spLocks noChangeArrowheads="1"/>
            </p:cNvSpPr>
            <p:nvPr/>
          </p:nvSpPr>
          <p:spPr bwMode="auto">
            <a:xfrm>
              <a:off x="1784622" y="3981064"/>
              <a:ext cx="615216"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PGRP</a:t>
              </a:r>
              <a:endParaRPr lang="fr-FR" sz="1200">
                <a:effectLst/>
                <a:latin typeface="Times New Roman"/>
                <a:ea typeface="Times New Roman"/>
              </a:endParaRPr>
            </a:p>
          </p:txBody>
        </p:sp>
        <p:sp>
          <p:nvSpPr>
            <p:cNvPr id="17" name="ZoneTexte 115"/>
            <p:cNvSpPr txBox="1">
              <a:spLocks noChangeArrowheads="1"/>
            </p:cNvSpPr>
            <p:nvPr/>
          </p:nvSpPr>
          <p:spPr bwMode="auto">
            <a:xfrm>
              <a:off x="3293616" y="2943268"/>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24h</a:t>
              </a:r>
              <a:endParaRPr lang="fr-FR" sz="1200">
                <a:effectLst/>
                <a:latin typeface="Times New Roman"/>
                <a:ea typeface="Times New Roman"/>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l="450" t="13834" r="1352" b="11642"/>
            <a:stretch>
              <a:fillRect/>
            </a:stretch>
          </p:blipFill>
          <p:spPr bwMode="auto">
            <a:xfrm>
              <a:off x="2357244" y="5172292"/>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9" name="ZoneTexte 117"/>
            <p:cNvSpPr txBox="1">
              <a:spLocks noChangeArrowheads="1"/>
            </p:cNvSpPr>
            <p:nvPr/>
          </p:nvSpPr>
          <p:spPr bwMode="auto">
            <a:xfrm>
              <a:off x="1941900" y="5157192"/>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20" name="Accolade fermante 19"/>
            <p:cNvSpPr>
              <a:spLocks/>
            </p:cNvSpPr>
            <p:nvPr/>
          </p:nvSpPr>
          <p:spPr bwMode="auto">
            <a:xfrm rot="16200000">
              <a:off x="3415685" y="2132627"/>
              <a:ext cx="205099" cy="2339880"/>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21" name="ZoneTexte 167"/>
            <p:cNvSpPr txBox="1">
              <a:spLocks noChangeArrowheads="1"/>
            </p:cNvSpPr>
            <p:nvPr/>
          </p:nvSpPr>
          <p:spPr bwMode="auto">
            <a:xfrm>
              <a:off x="2507423" y="3441266"/>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Fat body </a:t>
              </a:r>
              <a:endParaRPr lang="fr-FR" sz="1200">
                <a:effectLst/>
                <a:latin typeface="Times New Roman"/>
                <a:ea typeface="Times New Roman"/>
              </a:endParaRPr>
            </a:p>
          </p:txBody>
        </p:sp>
        <p:grpSp>
          <p:nvGrpSpPr>
            <p:cNvPr id="22" name="Groupe 21"/>
            <p:cNvGrpSpPr>
              <a:grpSpLocks/>
            </p:cNvGrpSpPr>
            <p:nvPr/>
          </p:nvGrpSpPr>
          <p:grpSpPr bwMode="auto">
            <a:xfrm>
              <a:off x="2264556" y="3737965"/>
              <a:ext cx="1246230" cy="240099"/>
              <a:chOff x="4800" y="7956"/>
              <a:chExt cx="16618" cy="1800"/>
            </a:xfrm>
          </p:grpSpPr>
          <p:sp>
            <p:nvSpPr>
              <p:cNvPr id="56" name="ZoneTexte 169"/>
              <p:cNvSpPr txBox="1">
                <a:spLocks noChangeArrowheads="1"/>
              </p:cNvSpPr>
              <p:nvPr/>
            </p:nvSpPr>
            <p:spPr bwMode="auto">
              <a:xfrm>
                <a:off x="4800" y="7956"/>
                <a:ext cx="749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7" name="ZoneTexte 170"/>
              <p:cNvSpPr txBox="1">
                <a:spLocks noChangeArrowheads="1"/>
              </p:cNvSpPr>
              <p:nvPr/>
            </p:nvSpPr>
            <p:spPr bwMode="auto">
              <a:xfrm>
                <a:off x="10687" y="7956"/>
                <a:ext cx="666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8" name="ZoneTexte 171"/>
              <p:cNvSpPr txBox="1">
                <a:spLocks noChangeArrowheads="1"/>
              </p:cNvSpPr>
              <p:nvPr/>
            </p:nvSpPr>
            <p:spPr bwMode="auto">
              <a:xfrm>
                <a:off x="15940" y="7956"/>
                <a:ext cx="547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3" name="Connecteur droit 22"/>
            <p:cNvCxnSpPr/>
            <p:nvPr/>
          </p:nvCxnSpPr>
          <p:spPr bwMode="auto">
            <a:xfrm>
              <a:off x="2360343" y="36829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ZoneTexte 173"/>
            <p:cNvSpPr txBox="1">
              <a:spLocks noChangeArrowheads="1"/>
            </p:cNvSpPr>
            <p:nvPr/>
          </p:nvSpPr>
          <p:spPr bwMode="auto">
            <a:xfrm>
              <a:off x="3508886" y="34404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25" name="Groupe 24"/>
            <p:cNvGrpSpPr>
              <a:grpSpLocks/>
            </p:cNvGrpSpPr>
            <p:nvPr/>
          </p:nvGrpSpPr>
          <p:grpSpPr bwMode="auto">
            <a:xfrm>
              <a:off x="3409200" y="3737365"/>
              <a:ext cx="1252429" cy="241099"/>
              <a:chOff x="16247" y="7953"/>
              <a:chExt cx="17878" cy="1808"/>
            </a:xfrm>
          </p:grpSpPr>
          <p:sp>
            <p:nvSpPr>
              <p:cNvPr id="53" name="ZoneTexte 175"/>
              <p:cNvSpPr txBox="1">
                <a:spLocks noChangeArrowheads="1"/>
              </p:cNvSpPr>
              <p:nvPr/>
            </p:nvSpPr>
            <p:spPr bwMode="auto">
              <a:xfrm>
                <a:off x="16247" y="7961"/>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4" name="ZoneTexte 176"/>
              <p:cNvSpPr txBox="1">
                <a:spLocks noChangeArrowheads="1"/>
              </p:cNvSpPr>
              <p:nvPr/>
            </p:nvSpPr>
            <p:spPr bwMode="auto">
              <a:xfrm>
                <a:off x="22319" y="7953"/>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5" name="ZoneTexte 177"/>
              <p:cNvSpPr txBox="1">
                <a:spLocks noChangeArrowheads="1"/>
              </p:cNvSpPr>
              <p:nvPr/>
            </p:nvSpPr>
            <p:spPr bwMode="auto">
              <a:xfrm>
                <a:off x="28261" y="7961"/>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6" name="Connecteur droit 25"/>
            <p:cNvCxnSpPr/>
            <p:nvPr/>
          </p:nvCxnSpPr>
          <p:spPr bwMode="auto">
            <a:xfrm>
              <a:off x="3511186" y="36800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l="203" t="17175" r="1961" b="17448"/>
            <a:stretch>
              <a:fillRect/>
            </a:stretch>
          </p:blipFill>
          <p:spPr bwMode="auto">
            <a:xfrm>
              <a:off x="3515885" y="4278363"/>
              <a:ext cx="10961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rcRect l="475" t="11845" r="1695" b="12416"/>
            <a:stretch>
              <a:fillRect/>
            </a:stretch>
          </p:blipFill>
          <p:spPr bwMode="auto">
            <a:xfrm>
              <a:off x="3513386" y="3981164"/>
              <a:ext cx="10986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9" name="Picture 10"/>
            <p:cNvPicPr>
              <a:picLocks noChangeAspect="1" noChangeArrowheads="1"/>
            </p:cNvPicPr>
            <p:nvPr/>
          </p:nvPicPr>
          <p:blipFill>
            <a:blip r:embed="rId8">
              <a:extLst>
                <a:ext uri="{28A0092B-C50C-407E-A947-70E740481C1C}">
                  <a14:useLocalDpi xmlns:a14="http://schemas.microsoft.com/office/drawing/2010/main" val="0"/>
                </a:ext>
              </a:extLst>
            </a:blip>
            <a:srcRect l="607" t="28342" r="1283" b="6001"/>
            <a:stretch>
              <a:fillRect/>
            </a:stretch>
          </p:blipFill>
          <p:spPr bwMode="auto">
            <a:xfrm>
              <a:off x="3512986" y="5172292"/>
              <a:ext cx="10990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ZoneTexte 293"/>
            <p:cNvSpPr txBox="1">
              <a:spLocks noChangeArrowheads="1"/>
            </p:cNvSpPr>
            <p:nvPr/>
          </p:nvSpPr>
          <p:spPr bwMode="auto">
            <a:xfrm>
              <a:off x="1903506" y="4884961"/>
              <a:ext cx="488233"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H2A</a:t>
              </a:r>
              <a:endParaRPr lang="fr-FR" sz="1200">
                <a:effectLst/>
                <a:latin typeface="Times New Roman"/>
                <a:ea typeface="Times New Roman"/>
              </a:endParaRPr>
            </a:p>
          </p:txBody>
        </p:sp>
        <p:pic>
          <p:nvPicPr>
            <p:cNvPr id="31" name="Picture 7"/>
            <p:cNvPicPr preferRelativeResize="0">
              <a:picLocks noChangeArrowheads="1"/>
            </p:cNvPicPr>
            <p:nvPr/>
          </p:nvPicPr>
          <p:blipFill>
            <a:blip r:embed="rId9">
              <a:extLst>
                <a:ext uri="{28A0092B-C50C-407E-A947-70E740481C1C}">
                  <a14:useLocalDpi xmlns:a14="http://schemas.microsoft.com/office/drawing/2010/main" val="0"/>
                </a:ext>
              </a:extLst>
            </a:blip>
            <a:srcRect l="2" t="13747" r="591" b="26492"/>
            <a:stretch>
              <a:fillRect/>
            </a:stretch>
          </p:blipFill>
          <p:spPr bwMode="auto">
            <a:xfrm>
              <a:off x="2356444" y="4872861"/>
              <a:ext cx="11014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nvGrpSpPr>
            <p:cNvPr id="32" name="Groupe 31"/>
            <p:cNvGrpSpPr>
              <a:grpSpLocks/>
            </p:cNvGrpSpPr>
            <p:nvPr/>
          </p:nvGrpSpPr>
          <p:grpSpPr bwMode="auto">
            <a:xfrm>
              <a:off x="3512486" y="4872861"/>
              <a:ext cx="1099150" cy="276999"/>
              <a:chOff x="17281" y="19308"/>
              <a:chExt cx="10992" cy="2770"/>
            </a:xfrm>
          </p:grpSpPr>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t="17860" b="10156"/>
              <a:stretch>
                <a:fillRect/>
              </a:stretch>
            </p:blipFill>
            <p:spPr bwMode="auto">
              <a:xfrm>
                <a:off x="20909" y="19308"/>
                <a:ext cx="7364"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l="4536" t="17625" r="8035" b="15300"/>
              <a:stretch>
                <a:fillRect/>
              </a:stretch>
            </p:blipFill>
            <p:spPr bwMode="auto">
              <a:xfrm>
                <a:off x="17281" y="19308"/>
                <a:ext cx="3628"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33" name="ZoneTexte 296"/>
            <p:cNvSpPr txBox="1">
              <a:spLocks noChangeArrowheads="1"/>
            </p:cNvSpPr>
            <p:nvPr/>
          </p:nvSpPr>
          <p:spPr bwMode="auto">
            <a:xfrm>
              <a:off x="2019590" y="4573762"/>
              <a:ext cx="37774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Vg</a:t>
              </a:r>
              <a:endParaRPr lang="fr-FR" sz="1200">
                <a:effectLst/>
                <a:latin typeface="Times New Roman"/>
                <a:ea typeface="Times New Roman"/>
              </a:endParaRPr>
            </a:p>
          </p:txBody>
        </p:sp>
        <p:pic>
          <p:nvPicPr>
            <p:cNvPr id="34" name="Picture 9"/>
            <p:cNvPicPr>
              <a:picLocks noChangeAspect="1" noChangeArrowheads="1"/>
            </p:cNvPicPr>
            <p:nvPr/>
          </p:nvPicPr>
          <p:blipFill>
            <a:blip r:embed="rId12">
              <a:extLst>
                <a:ext uri="{28A0092B-C50C-407E-A947-70E740481C1C}">
                  <a14:useLocalDpi xmlns:a14="http://schemas.microsoft.com/office/drawing/2010/main" val="0"/>
                </a:ext>
              </a:extLst>
            </a:blip>
            <a:srcRect t="15701" b="20966"/>
            <a:stretch>
              <a:fillRect/>
            </a:stretch>
          </p:blipFill>
          <p:spPr bwMode="auto">
            <a:xfrm>
              <a:off x="3516085" y="4572862"/>
              <a:ext cx="1095450" cy="2762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5"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644" y="4572862"/>
              <a:ext cx="1102849"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9" name="Picture 4"/>
            <p:cNvPicPr>
              <a:picLocks noChangeAspect="1" noChangeArrowheads="1"/>
            </p:cNvPicPr>
            <p:nvPr/>
          </p:nvPicPr>
          <p:blipFill>
            <a:blip r:embed="rId14">
              <a:extLst>
                <a:ext uri="{28A0092B-C50C-407E-A947-70E740481C1C}">
                  <a14:useLocalDpi xmlns:a14="http://schemas.microsoft.com/office/drawing/2010/main" val="0"/>
                </a:ext>
              </a:extLst>
            </a:blip>
            <a:srcRect t="-589" b="1425"/>
            <a:stretch>
              <a:fillRect/>
            </a:stretch>
          </p:blipFill>
          <p:spPr bwMode="auto">
            <a:xfrm>
              <a:off x="4734019" y="5172292"/>
              <a:ext cx="11009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0" name="Picture 7"/>
            <p:cNvPicPr preferRelativeResize="0">
              <a:picLocks noChangeArrowheads="1"/>
            </p:cNvPicPr>
            <p:nvPr/>
          </p:nvPicPr>
          <p:blipFill>
            <a:blip r:embed="rId15">
              <a:extLst>
                <a:ext uri="{28A0092B-C50C-407E-A947-70E740481C1C}">
                  <a14:useLocalDpi xmlns:a14="http://schemas.microsoft.com/office/drawing/2010/main" val="0"/>
                </a:ext>
              </a:extLst>
            </a:blip>
            <a:srcRect t="11787" b="6610"/>
            <a:stretch>
              <a:fillRect/>
            </a:stretch>
          </p:blipFill>
          <p:spPr bwMode="auto">
            <a:xfrm>
              <a:off x="4736518" y="3981164"/>
              <a:ext cx="10989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1" name="Picture 8"/>
            <p:cNvPicPr>
              <a:picLocks noChangeAspect="1" noChangeArrowheads="1"/>
            </p:cNvPicPr>
            <p:nvPr/>
          </p:nvPicPr>
          <p:blipFill>
            <a:blip r:embed="rId16">
              <a:extLst>
                <a:ext uri="{28A0092B-C50C-407E-A947-70E740481C1C}">
                  <a14:useLocalDpi xmlns:a14="http://schemas.microsoft.com/office/drawing/2010/main" val="0"/>
                </a:ext>
              </a:extLst>
            </a:blip>
            <a:srcRect t="7373" b="7445"/>
            <a:stretch>
              <a:fillRect/>
            </a:stretch>
          </p:blipFill>
          <p:spPr bwMode="auto">
            <a:xfrm>
              <a:off x="4735619" y="4278363"/>
              <a:ext cx="1099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5619" y="4573962"/>
              <a:ext cx="1099850"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4" name="Picture 2"/>
            <p:cNvPicPr>
              <a:picLocks noChangeAspect="1" noChangeArrowheads="1"/>
            </p:cNvPicPr>
            <p:nvPr/>
          </p:nvPicPr>
          <p:blipFill>
            <a:blip r:embed="rId18">
              <a:extLst>
                <a:ext uri="{28A0092B-C50C-407E-A947-70E740481C1C}">
                  <a14:useLocalDpi xmlns:a14="http://schemas.microsoft.com/office/drawing/2010/main" val="0"/>
                </a:ext>
              </a:extLst>
            </a:blip>
            <a:srcRect t="1848" b="7724"/>
            <a:stretch>
              <a:fillRect/>
            </a:stretch>
          </p:blipFill>
          <p:spPr bwMode="auto">
            <a:xfrm>
              <a:off x="5961251" y="5176192"/>
              <a:ext cx="1095850" cy="273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5" name="Picture 3"/>
            <p:cNvPicPr>
              <a:picLocks noChangeAspect="1" noChangeArrowheads="1"/>
            </p:cNvPicPr>
            <p:nvPr/>
          </p:nvPicPr>
          <p:blipFill>
            <a:blip r:embed="rId19">
              <a:extLst>
                <a:ext uri="{28A0092B-C50C-407E-A947-70E740481C1C}">
                  <a14:useLocalDpi xmlns:a14="http://schemas.microsoft.com/office/drawing/2010/main" val="0"/>
                </a:ext>
              </a:extLst>
            </a:blip>
            <a:srcRect t="107" b="4498"/>
            <a:stretch>
              <a:fillRect/>
            </a:stretch>
          </p:blipFill>
          <p:spPr bwMode="auto">
            <a:xfrm>
              <a:off x="5960151" y="3983564"/>
              <a:ext cx="10963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6" name="Picture 6"/>
            <p:cNvPicPr>
              <a:picLocks noChangeAspect="1" noChangeArrowheads="1"/>
            </p:cNvPicPr>
            <p:nvPr/>
          </p:nvPicPr>
          <p:blipFill>
            <a:blip r:embed="rId20">
              <a:extLst>
                <a:ext uri="{28A0092B-C50C-407E-A947-70E740481C1C}">
                  <a14:useLocalDpi xmlns:a14="http://schemas.microsoft.com/office/drawing/2010/main" val="0"/>
                </a:ext>
              </a:extLst>
            </a:blip>
            <a:srcRect t="9071" b="13126"/>
            <a:stretch>
              <a:fillRect/>
            </a:stretch>
          </p:blipFill>
          <p:spPr bwMode="auto">
            <a:xfrm>
              <a:off x="5960951" y="4280763"/>
              <a:ext cx="1097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8" name="Picture 12"/>
            <p:cNvPicPr>
              <a:picLocks noChangeAspect="1" noChangeArrowheads="1"/>
            </p:cNvPicPr>
            <p:nvPr/>
          </p:nvPicPr>
          <p:blipFill>
            <a:blip r:embed="rId21">
              <a:extLst>
                <a:ext uri="{28A0092B-C50C-407E-A947-70E740481C1C}">
                  <a14:useLocalDpi xmlns:a14="http://schemas.microsoft.com/office/drawing/2010/main" val="0"/>
                </a:ext>
              </a:extLst>
            </a:blip>
            <a:srcRect t="9149" b="9857"/>
            <a:stretch>
              <a:fillRect/>
            </a:stretch>
          </p:blipFill>
          <p:spPr bwMode="auto">
            <a:xfrm>
              <a:off x="5960951" y="4573962"/>
              <a:ext cx="1097850" cy="2757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4819" y="4872861"/>
              <a:ext cx="1100050" cy="2769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pic>
          <p:nvPicPr>
            <p:cNvPr id="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1651" y="4872861"/>
              <a:ext cx="1096950" cy="2766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grpSp>
      <p:sp>
        <p:nvSpPr>
          <p:cNvPr id="68" name="ZoneTexte 67"/>
          <p:cNvSpPr txBox="1"/>
          <p:nvPr/>
        </p:nvSpPr>
        <p:spPr>
          <a:xfrm>
            <a:off x="539552" y="4446619"/>
            <a:ext cx="8261904" cy="1477328"/>
          </a:xfrm>
          <a:prstGeom prst="rect">
            <a:avLst/>
          </a:prstGeom>
          <a:noFill/>
        </p:spPr>
        <p:txBody>
          <a:bodyPr wrap="square" rtlCol="0">
            <a:spAutoFit/>
          </a:bodyPr>
          <a:lstStyle/>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2" name="Ellipse 1"/>
          <p:cNvSpPr/>
          <p:nvPr/>
        </p:nvSpPr>
        <p:spPr>
          <a:xfrm>
            <a:off x="6163481" y="2273760"/>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107504" y="4392323"/>
            <a:ext cx="1576072" cy="646331"/>
          </a:xfrm>
          <a:prstGeom prst="rect">
            <a:avLst/>
          </a:prstGeom>
          <a:noFill/>
        </p:spPr>
        <p:txBody>
          <a:bodyPr wrap="none" rtlCol="0">
            <a:spAutoFit/>
          </a:bodyPr>
          <a:lstStyle/>
          <a:p>
            <a:pPr algn="ctr"/>
            <a:r>
              <a:rPr lang="fr-FR" sz="1000" b="1" dirty="0" smtClean="0">
                <a:solidFill>
                  <a:srgbClr val="FF0000"/>
                </a:solidFill>
                <a:sym typeface="Symbol"/>
              </a:rPr>
              <a:t></a:t>
            </a:r>
            <a:r>
              <a:rPr lang="fr-FR" b="1" dirty="0" smtClean="0">
                <a:solidFill>
                  <a:srgbClr val="FF0000"/>
                </a:solidFill>
                <a:sym typeface="Symbol"/>
              </a:rPr>
              <a:t> 24h and 3d </a:t>
            </a:r>
          </a:p>
          <a:p>
            <a:pPr algn="ctr"/>
            <a:r>
              <a:rPr lang="fr-FR" b="1" dirty="0" smtClean="0">
                <a:solidFill>
                  <a:srgbClr val="FF0000"/>
                </a:solidFill>
                <a:sym typeface="Symbol"/>
              </a:rPr>
              <a:t> 7d</a:t>
            </a:r>
            <a:endParaRPr lang="fr-FR" b="1" dirty="0">
              <a:solidFill>
                <a:srgbClr val="FF0000"/>
              </a:solidFill>
            </a:endParaRPr>
          </a:p>
        </p:txBody>
      </p:sp>
      <p:sp>
        <p:nvSpPr>
          <p:cNvPr id="67" name="Ellipse 66"/>
          <p:cNvSpPr/>
          <p:nvPr/>
        </p:nvSpPr>
        <p:spPr>
          <a:xfrm>
            <a:off x="4876908" y="2259633"/>
            <a:ext cx="1161276" cy="369452"/>
          </a:xfrm>
          <a:prstGeom prst="ellipse">
            <a:avLst/>
          </a:prstGeom>
          <a:noFill/>
          <a:ln w="12700">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9" name="Ellipse 68"/>
          <p:cNvSpPr/>
          <p:nvPr/>
        </p:nvSpPr>
        <p:spPr>
          <a:xfrm>
            <a:off x="3609031" y="2256929"/>
            <a:ext cx="1161276" cy="369452"/>
          </a:xfrm>
          <a:prstGeom prst="ellipse">
            <a:avLst/>
          </a:prstGeom>
          <a:noFill/>
          <a:ln w="12700">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0" name="ZoneTexte 69"/>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37" name="Espace réservé du numéro de diapositive 36"/>
          <p:cNvSpPr>
            <a:spLocks noGrp="1"/>
          </p:cNvSpPr>
          <p:nvPr>
            <p:ph type="sldNum" sz="quarter" idx="12"/>
          </p:nvPr>
        </p:nvSpPr>
        <p:spPr/>
        <p:txBody>
          <a:bodyPr/>
          <a:lstStyle/>
          <a:p>
            <a:fld id="{E75ED75C-C1CD-4FD8-959E-BF1A74D25948}" type="slidenum">
              <a:rPr lang="fr-FR" smtClean="0"/>
              <a:t>21</a:t>
            </a:fld>
            <a:endParaRPr lang="fr-FR"/>
          </a:p>
        </p:txBody>
      </p:sp>
    </p:spTree>
    <p:extLst>
      <p:ext uri="{BB962C8B-B14F-4D97-AF65-F5344CB8AC3E}">
        <p14:creationId xmlns:p14="http://schemas.microsoft.com/office/powerpoint/2010/main" val="3070646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1810201" y="1124744"/>
            <a:ext cx="5561630" cy="2839676"/>
            <a:chOff x="1784622" y="2942068"/>
            <a:chExt cx="5324672" cy="2507223"/>
          </a:xfrm>
        </p:grpSpPr>
        <p:sp>
          <p:nvSpPr>
            <p:cNvPr id="3" name="ZoneTexte 114"/>
            <p:cNvSpPr txBox="1">
              <a:spLocks noChangeArrowheads="1"/>
            </p:cNvSpPr>
            <p:nvPr/>
          </p:nvSpPr>
          <p:spPr bwMode="auto">
            <a:xfrm>
              <a:off x="6130528" y="2942068"/>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7 days</a:t>
              </a:r>
              <a:endParaRPr lang="fr-FR" sz="1200">
                <a:effectLst/>
                <a:latin typeface="Times New Roman"/>
                <a:ea typeface="Times New Roman"/>
              </a:endParaRPr>
            </a:p>
          </p:txBody>
        </p:sp>
        <p:sp>
          <p:nvSpPr>
            <p:cNvPr id="4" name="Accolade fermante 3"/>
            <p:cNvSpPr>
              <a:spLocks/>
            </p:cNvSpPr>
            <p:nvPr/>
          </p:nvSpPr>
          <p:spPr bwMode="auto">
            <a:xfrm rot="16200000">
              <a:off x="6404877" y="2744943"/>
              <a:ext cx="205099" cy="1113548"/>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5" name="ZoneTexte 251"/>
            <p:cNvSpPr txBox="1">
              <a:spLocks noChangeArrowheads="1"/>
            </p:cNvSpPr>
            <p:nvPr/>
          </p:nvSpPr>
          <p:spPr bwMode="auto">
            <a:xfrm>
              <a:off x="5956352" y="34396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6" name="Groupe 5"/>
            <p:cNvGrpSpPr>
              <a:grpSpLocks/>
            </p:cNvGrpSpPr>
            <p:nvPr/>
          </p:nvGrpSpPr>
          <p:grpSpPr bwMode="auto">
            <a:xfrm>
              <a:off x="5857065" y="3736565"/>
              <a:ext cx="1252229" cy="241099"/>
              <a:chOff x="40727" y="7945"/>
              <a:chExt cx="17874" cy="1808"/>
            </a:xfrm>
          </p:grpSpPr>
          <p:sp>
            <p:nvSpPr>
              <p:cNvPr id="62" name="ZoneTexte 253"/>
              <p:cNvSpPr txBox="1">
                <a:spLocks noChangeArrowheads="1"/>
              </p:cNvSpPr>
              <p:nvPr/>
            </p:nvSpPr>
            <p:spPr bwMode="auto">
              <a:xfrm>
                <a:off x="40727" y="7953"/>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3" name="ZoneTexte 254"/>
              <p:cNvSpPr txBox="1">
                <a:spLocks noChangeArrowheads="1"/>
              </p:cNvSpPr>
              <p:nvPr/>
            </p:nvSpPr>
            <p:spPr bwMode="auto">
              <a:xfrm>
                <a:off x="46798" y="7945"/>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4" name="ZoneTexte 255"/>
              <p:cNvSpPr txBox="1">
                <a:spLocks noChangeArrowheads="1"/>
              </p:cNvSpPr>
              <p:nvPr/>
            </p:nvSpPr>
            <p:spPr bwMode="auto">
              <a:xfrm>
                <a:off x="52737" y="7953"/>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7" name="Connecteur droit 6"/>
            <p:cNvCxnSpPr/>
            <p:nvPr/>
          </p:nvCxnSpPr>
          <p:spPr bwMode="auto">
            <a:xfrm>
              <a:off x="5958651" y="36792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ZoneTexte 113"/>
            <p:cNvSpPr txBox="1">
              <a:spLocks noChangeArrowheads="1"/>
            </p:cNvSpPr>
            <p:nvPr/>
          </p:nvSpPr>
          <p:spPr bwMode="auto">
            <a:xfrm>
              <a:off x="4906495" y="2943668"/>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9" name="Accolade fermante 8"/>
            <p:cNvSpPr>
              <a:spLocks/>
            </p:cNvSpPr>
            <p:nvPr/>
          </p:nvSpPr>
          <p:spPr bwMode="auto">
            <a:xfrm rot="16200000">
              <a:off x="5187243" y="2751242"/>
              <a:ext cx="203999" cy="1102049"/>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0" name="ZoneTexte 236"/>
            <p:cNvSpPr txBox="1">
              <a:spLocks noChangeArrowheads="1"/>
            </p:cNvSpPr>
            <p:nvPr/>
          </p:nvSpPr>
          <p:spPr bwMode="auto">
            <a:xfrm>
              <a:off x="4732319" y="3440666"/>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11" name="Groupe 10"/>
            <p:cNvGrpSpPr>
              <a:grpSpLocks/>
            </p:cNvGrpSpPr>
            <p:nvPr/>
          </p:nvGrpSpPr>
          <p:grpSpPr bwMode="auto">
            <a:xfrm>
              <a:off x="4632433" y="3737665"/>
              <a:ext cx="1252429" cy="241099"/>
              <a:chOff x="28480" y="7956"/>
              <a:chExt cx="17878" cy="1808"/>
            </a:xfrm>
          </p:grpSpPr>
          <p:sp>
            <p:nvSpPr>
              <p:cNvPr id="59" name="ZoneTexte 238"/>
              <p:cNvSpPr txBox="1">
                <a:spLocks noChangeArrowheads="1"/>
              </p:cNvSpPr>
              <p:nvPr/>
            </p:nvSpPr>
            <p:spPr bwMode="auto">
              <a:xfrm>
                <a:off x="28480" y="7964"/>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0" name="ZoneTexte 239"/>
              <p:cNvSpPr txBox="1">
                <a:spLocks noChangeArrowheads="1"/>
              </p:cNvSpPr>
              <p:nvPr/>
            </p:nvSpPr>
            <p:spPr bwMode="auto">
              <a:xfrm>
                <a:off x="34552" y="7956"/>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1" name="ZoneTexte 240"/>
              <p:cNvSpPr txBox="1">
                <a:spLocks noChangeArrowheads="1"/>
              </p:cNvSpPr>
              <p:nvPr/>
            </p:nvSpPr>
            <p:spPr bwMode="auto">
              <a:xfrm>
                <a:off x="40494" y="7964"/>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12" name="Connecteur droit 11"/>
            <p:cNvCxnSpPr/>
            <p:nvPr/>
          </p:nvCxnSpPr>
          <p:spPr bwMode="auto">
            <a:xfrm>
              <a:off x="4734619" y="36803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27" t="14836" r="2802" b="13013"/>
            <a:stretch>
              <a:fillRect/>
            </a:stretch>
          </p:blipFill>
          <p:spPr bwMode="auto">
            <a:xfrm>
              <a:off x="2357244" y="4278363"/>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4" name="ZoneTexte 94"/>
            <p:cNvSpPr txBox="1">
              <a:spLocks noChangeArrowheads="1"/>
            </p:cNvSpPr>
            <p:nvPr/>
          </p:nvSpPr>
          <p:spPr bwMode="auto">
            <a:xfrm>
              <a:off x="1960598" y="4278263"/>
              <a:ext cx="428641"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Def</a:t>
              </a:r>
              <a:endParaRPr lang="fr-FR" sz="1200">
                <a:effectLst/>
                <a:latin typeface="Times New Roman"/>
                <a:ea typeface="Times New Roman"/>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220" t="15727" r="314" b="13159"/>
            <a:stretch>
              <a:fillRect/>
            </a:stretch>
          </p:blipFill>
          <p:spPr bwMode="auto">
            <a:xfrm>
              <a:off x="2356444" y="3981164"/>
              <a:ext cx="11040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6" name="ZoneTexte 112"/>
            <p:cNvSpPr txBox="1">
              <a:spLocks noChangeArrowheads="1"/>
            </p:cNvSpPr>
            <p:nvPr/>
          </p:nvSpPr>
          <p:spPr bwMode="auto">
            <a:xfrm>
              <a:off x="1784622" y="3981064"/>
              <a:ext cx="615216"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PGRP</a:t>
              </a:r>
              <a:endParaRPr lang="fr-FR" sz="1200">
                <a:effectLst/>
                <a:latin typeface="Times New Roman"/>
                <a:ea typeface="Times New Roman"/>
              </a:endParaRPr>
            </a:p>
          </p:txBody>
        </p:sp>
        <p:sp>
          <p:nvSpPr>
            <p:cNvPr id="17" name="ZoneTexte 115"/>
            <p:cNvSpPr txBox="1">
              <a:spLocks noChangeArrowheads="1"/>
            </p:cNvSpPr>
            <p:nvPr/>
          </p:nvSpPr>
          <p:spPr bwMode="auto">
            <a:xfrm>
              <a:off x="3293616" y="2943268"/>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24h</a:t>
              </a:r>
              <a:endParaRPr lang="fr-FR" sz="1200">
                <a:effectLst/>
                <a:latin typeface="Times New Roman"/>
                <a:ea typeface="Times New Roman"/>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l="450" t="13834" r="1352" b="11642"/>
            <a:stretch>
              <a:fillRect/>
            </a:stretch>
          </p:blipFill>
          <p:spPr bwMode="auto">
            <a:xfrm>
              <a:off x="2357244" y="5172292"/>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9" name="ZoneTexte 117"/>
            <p:cNvSpPr txBox="1">
              <a:spLocks noChangeArrowheads="1"/>
            </p:cNvSpPr>
            <p:nvPr/>
          </p:nvSpPr>
          <p:spPr bwMode="auto">
            <a:xfrm>
              <a:off x="1941900" y="5157192"/>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20" name="Accolade fermante 19"/>
            <p:cNvSpPr>
              <a:spLocks/>
            </p:cNvSpPr>
            <p:nvPr/>
          </p:nvSpPr>
          <p:spPr bwMode="auto">
            <a:xfrm rot="16200000">
              <a:off x="3415685" y="2132627"/>
              <a:ext cx="205099" cy="2339880"/>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21" name="ZoneTexte 167"/>
            <p:cNvSpPr txBox="1">
              <a:spLocks noChangeArrowheads="1"/>
            </p:cNvSpPr>
            <p:nvPr/>
          </p:nvSpPr>
          <p:spPr bwMode="auto">
            <a:xfrm>
              <a:off x="2507423" y="3441266"/>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Fat body </a:t>
              </a:r>
              <a:endParaRPr lang="fr-FR" sz="1200">
                <a:effectLst/>
                <a:latin typeface="Times New Roman"/>
                <a:ea typeface="Times New Roman"/>
              </a:endParaRPr>
            </a:p>
          </p:txBody>
        </p:sp>
        <p:grpSp>
          <p:nvGrpSpPr>
            <p:cNvPr id="22" name="Groupe 21"/>
            <p:cNvGrpSpPr>
              <a:grpSpLocks/>
            </p:cNvGrpSpPr>
            <p:nvPr/>
          </p:nvGrpSpPr>
          <p:grpSpPr bwMode="auto">
            <a:xfrm>
              <a:off x="2264556" y="3737965"/>
              <a:ext cx="1246230" cy="240099"/>
              <a:chOff x="4800" y="7956"/>
              <a:chExt cx="16618" cy="1800"/>
            </a:xfrm>
          </p:grpSpPr>
          <p:sp>
            <p:nvSpPr>
              <p:cNvPr id="56" name="ZoneTexte 169"/>
              <p:cNvSpPr txBox="1">
                <a:spLocks noChangeArrowheads="1"/>
              </p:cNvSpPr>
              <p:nvPr/>
            </p:nvSpPr>
            <p:spPr bwMode="auto">
              <a:xfrm>
                <a:off x="4800" y="7956"/>
                <a:ext cx="749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7" name="ZoneTexte 170"/>
              <p:cNvSpPr txBox="1">
                <a:spLocks noChangeArrowheads="1"/>
              </p:cNvSpPr>
              <p:nvPr/>
            </p:nvSpPr>
            <p:spPr bwMode="auto">
              <a:xfrm>
                <a:off x="10687" y="7956"/>
                <a:ext cx="666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8" name="ZoneTexte 171"/>
              <p:cNvSpPr txBox="1">
                <a:spLocks noChangeArrowheads="1"/>
              </p:cNvSpPr>
              <p:nvPr/>
            </p:nvSpPr>
            <p:spPr bwMode="auto">
              <a:xfrm>
                <a:off x="15940" y="7956"/>
                <a:ext cx="547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3" name="Connecteur droit 22"/>
            <p:cNvCxnSpPr/>
            <p:nvPr/>
          </p:nvCxnSpPr>
          <p:spPr bwMode="auto">
            <a:xfrm>
              <a:off x="2360343" y="36829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ZoneTexte 173"/>
            <p:cNvSpPr txBox="1">
              <a:spLocks noChangeArrowheads="1"/>
            </p:cNvSpPr>
            <p:nvPr/>
          </p:nvSpPr>
          <p:spPr bwMode="auto">
            <a:xfrm>
              <a:off x="3508886" y="34404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25" name="Groupe 24"/>
            <p:cNvGrpSpPr>
              <a:grpSpLocks/>
            </p:cNvGrpSpPr>
            <p:nvPr/>
          </p:nvGrpSpPr>
          <p:grpSpPr bwMode="auto">
            <a:xfrm>
              <a:off x="3409200" y="3737365"/>
              <a:ext cx="1252429" cy="241099"/>
              <a:chOff x="16247" y="7953"/>
              <a:chExt cx="17878" cy="1808"/>
            </a:xfrm>
          </p:grpSpPr>
          <p:sp>
            <p:nvSpPr>
              <p:cNvPr id="53" name="ZoneTexte 175"/>
              <p:cNvSpPr txBox="1">
                <a:spLocks noChangeArrowheads="1"/>
              </p:cNvSpPr>
              <p:nvPr/>
            </p:nvSpPr>
            <p:spPr bwMode="auto">
              <a:xfrm>
                <a:off x="16247" y="7961"/>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4" name="ZoneTexte 176"/>
              <p:cNvSpPr txBox="1">
                <a:spLocks noChangeArrowheads="1"/>
              </p:cNvSpPr>
              <p:nvPr/>
            </p:nvSpPr>
            <p:spPr bwMode="auto">
              <a:xfrm>
                <a:off x="22319" y="7953"/>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5" name="ZoneTexte 177"/>
              <p:cNvSpPr txBox="1">
                <a:spLocks noChangeArrowheads="1"/>
              </p:cNvSpPr>
              <p:nvPr/>
            </p:nvSpPr>
            <p:spPr bwMode="auto">
              <a:xfrm>
                <a:off x="28261" y="7961"/>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6" name="Connecteur droit 25"/>
            <p:cNvCxnSpPr/>
            <p:nvPr/>
          </p:nvCxnSpPr>
          <p:spPr bwMode="auto">
            <a:xfrm>
              <a:off x="3511186" y="36800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l="203" t="17175" r="1961" b="17448"/>
            <a:stretch>
              <a:fillRect/>
            </a:stretch>
          </p:blipFill>
          <p:spPr bwMode="auto">
            <a:xfrm>
              <a:off x="3515885" y="4278363"/>
              <a:ext cx="10961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rcRect l="475" t="11845" r="1695" b="12416"/>
            <a:stretch>
              <a:fillRect/>
            </a:stretch>
          </p:blipFill>
          <p:spPr bwMode="auto">
            <a:xfrm>
              <a:off x="3513386" y="3981164"/>
              <a:ext cx="10986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9" name="Picture 10"/>
            <p:cNvPicPr>
              <a:picLocks noChangeAspect="1" noChangeArrowheads="1"/>
            </p:cNvPicPr>
            <p:nvPr/>
          </p:nvPicPr>
          <p:blipFill>
            <a:blip r:embed="rId8">
              <a:extLst>
                <a:ext uri="{28A0092B-C50C-407E-A947-70E740481C1C}">
                  <a14:useLocalDpi xmlns:a14="http://schemas.microsoft.com/office/drawing/2010/main" val="0"/>
                </a:ext>
              </a:extLst>
            </a:blip>
            <a:srcRect l="607" t="28342" r="1283" b="6001"/>
            <a:stretch>
              <a:fillRect/>
            </a:stretch>
          </p:blipFill>
          <p:spPr bwMode="auto">
            <a:xfrm>
              <a:off x="3512986" y="5172292"/>
              <a:ext cx="10990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ZoneTexte 293"/>
            <p:cNvSpPr txBox="1">
              <a:spLocks noChangeArrowheads="1"/>
            </p:cNvSpPr>
            <p:nvPr/>
          </p:nvSpPr>
          <p:spPr bwMode="auto">
            <a:xfrm>
              <a:off x="1903506" y="4884961"/>
              <a:ext cx="488233"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H2A</a:t>
              </a:r>
              <a:endParaRPr lang="fr-FR" sz="1200">
                <a:effectLst/>
                <a:latin typeface="Times New Roman"/>
                <a:ea typeface="Times New Roman"/>
              </a:endParaRPr>
            </a:p>
          </p:txBody>
        </p:sp>
        <p:pic>
          <p:nvPicPr>
            <p:cNvPr id="31" name="Picture 7"/>
            <p:cNvPicPr preferRelativeResize="0">
              <a:picLocks noChangeArrowheads="1"/>
            </p:cNvPicPr>
            <p:nvPr/>
          </p:nvPicPr>
          <p:blipFill>
            <a:blip r:embed="rId9">
              <a:extLst>
                <a:ext uri="{28A0092B-C50C-407E-A947-70E740481C1C}">
                  <a14:useLocalDpi xmlns:a14="http://schemas.microsoft.com/office/drawing/2010/main" val="0"/>
                </a:ext>
              </a:extLst>
            </a:blip>
            <a:srcRect l="2" t="13747" r="591" b="26492"/>
            <a:stretch>
              <a:fillRect/>
            </a:stretch>
          </p:blipFill>
          <p:spPr bwMode="auto">
            <a:xfrm>
              <a:off x="2356444" y="4872861"/>
              <a:ext cx="11014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nvGrpSpPr>
            <p:cNvPr id="32" name="Groupe 31"/>
            <p:cNvGrpSpPr>
              <a:grpSpLocks/>
            </p:cNvGrpSpPr>
            <p:nvPr/>
          </p:nvGrpSpPr>
          <p:grpSpPr bwMode="auto">
            <a:xfrm>
              <a:off x="3512486" y="4872861"/>
              <a:ext cx="1099150" cy="276999"/>
              <a:chOff x="17281" y="19308"/>
              <a:chExt cx="10992" cy="2770"/>
            </a:xfrm>
          </p:grpSpPr>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t="17860" b="10156"/>
              <a:stretch>
                <a:fillRect/>
              </a:stretch>
            </p:blipFill>
            <p:spPr bwMode="auto">
              <a:xfrm>
                <a:off x="20909" y="19308"/>
                <a:ext cx="7364"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l="4536" t="17625" r="8035" b="15300"/>
              <a:stretch>
                <a:fillRect/>
              </a:stretch>
            </p:blipFill>
            <p:spPr bwMode="auto">
              <a:xfrm>
                <a:off x="17281" y="19308"/>
                <a:ext cx="3628"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33" name="ZoneTexte 296"/>
            <p:cNvSpPr txBox="1">
              <a:spLocks noChangeArrowheads="1"/>
            </p:cNvSpPr>
            <p:nvPr/>
          </p:nvSpPr>
          <p:spPr bwMode="auto">
            <a:xfrm>
              <a:off x="2019590" y="4573762"/>
              <a:ext cx="37774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Vg</a:t>
              </a:r>
              <a:endParaRPr lang="fr-FR" sz="1200">
                <a:effectLst/>
                <a:latin typeface="Times New Roman"/>
                <a:ea typeface="Times New Roman"/>
              </a:endParaRPr>
            </a:p>
          </p:txBody>
        </p:sp>
        <p:pic>
          <p:nvPicPr>
            <p:cNvPr id="34" name="Picture 9"/>
            <p:cNvPicPr>
              <a:picLocks noChangeAspect="1" noChangeArrowheads="1"/>
            </p:cNvPicPr>
            <p:nvPr/>
          </p:nvPicPr>
          <p:blipFill>
            <a:blip r:embed="rId12">
              <a:extLst>
                <a:ext uri="{28A0092B-C50C-407E-A947-70E740481C1C}">
                  <a14:useLocalDpi xmlns:a14="http://schemas.microsoft.com/office/drawing/2010/main" val="0"/>
                </a:ext>
              </a:extLst>
            </a:blip>
            <a:srcRect t="15701" b="20966"/>
            <a:stretch>
              <a:fillRect/>
            </a:stretch>
          </p:blipFill>
          <p:spPr bwMode="auto">
            <a:xfrm>
              <a:off x="3516085" y="4572862"/>
              <a:ext cx="1095450" cy="2762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5"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644" y="4572862"/>
              <a:ext cx="1102849"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9" name="Picture 4"/>
            <p:cNvPicPr>
              <a:picLocks noChangeAspect="1" noChangeArrowheads="1"/>
            </p:cNvPicPr>
            <p:nvPr/>
          </p:nvPicPr>
          <p:blipFill>
            <a:blip r:embed="rId14">
              <a:extLst>
                <a:ext uri="{28A0092B-C50C-407E-A947-70E740481C1C}">
                  <a14:useLocalDpi xmlns:a14="http://schemas.microsoft.com/office/drawing/2010/main" val="0"/>
                </a:ext>
              </a:extLst>
            </a:blip>
            <a:srcRect t="-589" b="1425"/>
            <a:stretch>
              <a:fillRect/>
            </a:stretch>
          </p:blipFill>
          <p:spPr bwMode="auto">
            <a:xfrm>
              <a:off x="4734019" y="5172292"/>
              <a:ext cx="11009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0" name="Picture 7"/>
            <p:cNvPicPr preferRelativeResize="0">
              <a:picLocks noChangeArrowheads="1"/>
            </p:cNvPicPr>
            <p:nvPr/>
          </p:nvPicPr>
          <p:blipFill>
            <a:blip r:embed="rId15">
              <a:extLst>
                <a:ext uri="{28A0092B-C50C-407E-A947-70E740481C1C}">
                  <a14:useLocalDpi xmlns:a14="http://schemas.microsoft.com/office/drawing/2010/main" val="0"/>
                </a:ext>
              </a:extLst>
            </a:blip>
            <a:srcRect t="11787" b="6610"/>
            <a:stretch>
              <a:fillRect/>
            </a:stretch>
          </p:blipFill>
          <p:spPr bwMode="auto">
            <a:xfrm>
              <a:off x="4736518" y="3981164"/>
              <a:ext cx="10989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1" name="Picture 8"/>
            <p:cNvPicPr>
              <a:picLocks noChangeAspect="1" noChangeArrowheads="1"/>
            </p:cNvPicPr>
            <p:nvPr/>
          </p:nvPicPr>
          <p:blipFill>
            <a:blip r:embed="rId16">
              <a:extLst>
                <a:ext uri="{28A0092B-C50C-407E-A947-70E740481C1C}">
                  <a14:useLocalDpi xmlns:a14="http://schemas.microsoft.com/office/drawing/2010/main" val="0"/>
                </a:ext>
              </a:extLst>
            </a:blip>
            <a:srcRect t="7373" b="7445"/>
            <a:stretch>
              <a:fillRect/>
            </a:stretch>
          </p:blipFill>
          <p:spPr bwMode="auto">
            <a:xfrm>
              <a:off x="4735619" y="4278363"/>
              <a:ext cx="1099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5619" y="4573962"/>
              <a:ext cx="1099850"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4" name="Picture 2"/>
            <p:cNvPicPr>
              <a:picLocks noChangeAspect="1" noChangeArrowheads="1"/>
            </p:cNvPicPr>
            <p:nvPr/>
          </p:nvPicPr>
          <p:blipFill>
            <a:blip r:embed="rId18">
              <a:extLst>
                <a:ext uri="{28A0092B-C50C-407E-A947-70E740481C1C}">
                  <a14:useLocalDpi xmlns:a14="http://schemas.microsoft.com/office/drawing/2010/main" val="0"/>
                </a:ext>
              </a:extLst>
            </a:blip>
            <a:srcRect t="1848" b="7724"/>
            <a:stretch>
              <a:fillRect/>
            </a:stretch>
          </p:blipFill>
          <p:spPr bwMode="auto">
            <a:xfrm>
              <a:off x="5961251" y="5176192"/>
              <a:ext cx="1095850" cy="273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5" name="Picture 3"/>
            <p:cNvPicPr>
              <a:picLocks noChangeAspect="1" noChangeArrowheads="1"/>
            </p:cNvPicPr>
            <p:nvPr/>
          </p:nvPicPr>
          <p:blipFill>
            <a:blip r:embed="rId19">
              <a:extLst>
                <a:ext uri="{28A0092B-C50C-407E-A947-70E740481C1C}">
                  <a14:useLocalDpi xmlns:a14="http://schemas.microsoft.com/office/drawing/2010/main" val="0"/>
                </a:ext>
              </a:extLst>
            </a:blip>
            <a:srcRect t="107" b="4498"/>
            <a:stretch>
              <a:fillRect/>
            </a:stretch>
          </p:blipFill>
          <p:spPr bwMode="auto">
            <a:xfrm>
              <a:off x="5960151" y="3983564"/>
              <a:ext cx="10963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6" name="Picture 6"/>
            <p:cNvPicPr>
              <a:picLocks noChangeAspect="1" noChangeArrowheads="1"/>
            </p:cNvPicPr>
            <p:nvPr/>
          </p:nvPicPr>
          <p:blipFill>
            <a:blip r:embed="rId20">
              <a:extLst>
                <a:ext uri="{28A0092B-C50C-407E-A947-70E740481C1C}">
                  <a14:useLocalDpi xmlns:a14="http://schemas.microsoft.com/office/drawing/2010/main" val="0"/>
                </a:ext>
              </a:extLst>
            </a:blip>
            <a:srcRect t="9071" b="13126"/>
            <a:stretch>
              <a:fillRect/>
            </a:stretch>
          </p:blipFill>
          <p:spPr bwMode="auto">
            <a:xfrm>
              <a:off x="5960951" y="4280763"/>
              <a:ext cx="1097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8" name="Picture 12"/>
            <p:cNvPicPr>
              <a:picLocks noChangeAspect="1" noChangeArrowheads="1"/>
            </p:cNvPicPr>
            <p:nvPr/>
          </p:nvPicPr>
          <p:blipFill>
            <a:blip r:embed="rId21">
              <a:extLst>
                <a:ext uri="{28A0092B-C50C-407E-A947-70E740481C1C}">
                  <a14:useLocalDpi xmlns:a14="http://schemas.microsoft.com/office/drawing/2010/main" val="0"/>
                </a:ext>
              </a:extLst>
            </a:blip>
            <a:srcRect t="9149" b="9857"/>
            <a:stretch>
              <a:fillRect/>
            </a:stretch>
          </p:blipFill>
          <p:spPr bwMode="auto">
            <a:xfrm>
              <a:off x="5960951" y="4573962"/>
              <a:ext cx="1097850" cy="2757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4819" y="4872861"/>
              <a:ext cx="1100050" cy="2769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pic>
          <p:nvPicPr>
            <p:cNvPr id="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1651" y="4872861"/>
              <a:ext cx="1096950" cy="2766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grpSp>
      <p:sp>
        <p:nvSpPr>
          <p:cNvPr id="68" name="ZoneTexte 67"/>
          <p:cNvSpPr txBox="1"/>
          <p:nvPr/>
        </p:nvSpPr>
        <p:spPr>
          <a:xfrm>
            <a:off x="539552" y="4446619"/>
            <a:ext cx="8261904" cy="1477328"/>
          </a:xfrm>
          <a:prstGeom prst="rect">
            <a:avLst/>
          </a:prstGeom>
          <a:noFill/>
        </p:spPr>
        <p:txBody>
          <a:bodyPr wrap="square" rtlCol="0">
            <a:spAutoFit/>
          </a:bodyPr>
          <a:lstStyle/>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2" name="Ellipse 1"/>
          <p:cNvSpPr/>
          <p:nvPr/>
        </p:nvSpPr>
        <p:spPr>
          <a:xfrm>
            <a:off x="2398958" y="2937048"/>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226122" y="5535159"/>
            <a:ext cx="1374094" cy="369332"/>
          </a:xfrm>
          <a:prstGeom prst="rect">
            <a:avLst/>
          </a:prstGeom>
          <a:noFill/>
        </p:spPr>
        <p:txBody>
          <a:bodyPr wrap="none" rtlCol="0">
            <a:spAutoFit/>
          </a:bodyPr>
          <a:lstStyle/>
          <a:p>
            <a:pPr algn="ctr"/>
            <a:r>
              <a:rPr lang="fr-FR" b="1" dirty="0">
                <a:solidFill>
                  <a:srgbClr val="FF0000"/>
                </a:solidFill>
                <a:sym typeface="Symbol"/>
              </a:rPr>
              <a:t> </a:t>
            </a:r>
            <a:r>
              <a:rPr lang="fr-FR" b="1" dirty="0" smtClean="0">
                <a:solidFill>
                  <a:srgbClr val="FF0000"/>
                </a:solidFill>
                <a:sym typeface="Symbol"/>
              </a:rPr>
              <a:t>24h, </a:t>
            </a:r>
            <a:r>
              <a:rPr lang="fr-FR" sz="1000" b="1" dirty="0" smtClean="0">
                <a:solidFill>
                  <a:srgbClr val="FF0000"/>
                </a:solidFill>
                <a:sym typeface="Symbol"/>
              </a:rPr>
              <a:t> </a:t>
            </a:r>
            <a:r>
              <a:rPr lang="fr-FR" b="1" dirty="0" smtClean="0">
                <a:solidFill>
                  <a:srgbClr val="FF0000"/>
                </a:solidFill>
                <a:sym typeface="Symbol"/>
              </a:rPr>
              <a:t>3d</a:t>
            </a:r>
          </a:p>
        </p:txBody>
      </p:sp>
      <p:sp>
        <p:nvSpPr>
          <p:cNvPr id="67" name="Ellipse 66"/>
          <p:cNvSpPr/>
          <p:nvPr/>
        </p:nvSpPr>
        <p:spPr>
          <a:xfrm>
            <a:off x="4886751" y="2938523"/>
            <a:ext cx="1161276" cy="369452"/>
          </a:xfrm>
          <a:prstGeom prst="ellipse">
            <a:avLst/>
          </a:prstGeom>
          <a:noFill/>
          <a:ln w="12700">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0" name="ZoneTexte 69"/>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37" name="Espace réservé du numéro de diapositive 36"/>
          <p:cNvSpPr>
            <a:spLocks noGrp="1"/>
          </p:cNvSpPr>
          <p:nvPr>
            <p:ph type="sldNum" sz="quarter" idx="12"/>
          </p:nvPr>
        </p:nvSpPr>
        <p:spPr/>
        <p:txBody>
          <a:bodyPr/>
          <a:lstStyle/>
          <a:p>
            <a:fld id="{E75ED75C-C1CD-4FD8-959E-BF1A74D25948}" type="slidenum">
              <a:rPr lang="fr-FR" smtClean="0"/>
              <a:t>22</a:t>
            </a:fld>
            <a:endParaRPr lang="fr-FR"/>
          </a:p>
        </p:txBody>
      </p:sp>
    </p:spTree>
    <p:extLst>
      <p:ext uri="{BB962C8B-B14F-4D97-AF65-F5344CB8AC3E}">
        <p14:creationId xmlns:p14="http://schemas.microsoft.com/office/powerpoint/2010/main" val="106811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1810201" y="1124744"/>
            <a:ext cx="5561630" cy="2839676"/>
            <a:chOff x="1784622" y="2942068"/>
            <a:chExt cx="5324672" cy="2507223"/>
          </a:xfrm>
        </p:grpSpPr>
        <p:sp>
          <p:nvSpPr>
            <p:cNvPr id="3" name="ZoneTexte 114"/>
            <p:cNvSpPr txBox="1">
              <a:spLocks noChangeArrowheads="1"/>
            </p:cNvSpPr>
            <p:nvPr/>
          </p:nvSpPr>
          <p:spPr bwMode="auto">
            <a:xfrm>
              <a:off x="6130528" y="2942068"/>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7 days</a:t>
              </a:r>
              <a:endParaRPr lang="fr-FR" sz="1200">
                <a:effectLst/>
                <a:latin typeface="Times New Roman"/>
                <a:ea typeface="Times New Roman"/>
              </a:endParaRPr>
            </a:p>
          </p:txBody>
        </p:sp>
        <p:sp>
          <p:nvSpPr>
            <p:cNvPr id="4" name="Accolade fermante 3"/>
            <p:cNvSpPr>
              <a:spLocks/>
            </p:cNvSpPr>
            <p:nvPr/>
          </p:nvSpPr>
          <p:spPr bwMode="auto">
            <a:xfrm rot="16200000">
              <a:off x="6404877" y="2744943"/>
              <a:ext cx="205099" cy="1113548"/>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5" name="ZoneTexte 251"/>
            <p:cNvSpPr txBox="1">
              <a:spLocks noChangeArrowheads="1"/>
            </p:cNvSpPr>
            <p:nvPr/>
          </p:nvSpPr>
          <p:spPr bwMode="auto">
            <a:xfrm>
              <a:off x="5956352" y="34396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6" name="Groupe 5"/>
            <p:cNvGrpSpPr>
              <a:grpSpLocks/>
            </p:cNvGrpSpPr>
            <p:nvPr/>
          </p:nvGrpSpPr>
          <p:grpSpPr bwMode="auto">
            <a:xfrm>
              <a:off x="5857065" y="3736565"/>
              <a:ext cx="1252229" cy="241099"/>
              <a:chOff x="40727" y="7945"/>
              <a:chExt cx="17874" cy="1808"/>
            </a:xfrm>
          </p:grpSpPr>
          <p:sp>
            <p:nvSpPr>
              <p:cNvPr id="62" name="ZoneTexte 253"/>
              <p:cNvSpPr txBox="1">
                <a:spLocks noChangeArrowheads="1"/>
              </p:cNvSpPr>
              <p:nvPr/>
            </p:nvSpPr>
            <p:spPr bwMode="auto">
              <a:xfrm>
                <a:off x="40727" y="7953"/>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3" name="ZoneTexte 254"/>
              <p:cNvSpPr txBox="1">
                <a:spLocks noChangeArrowheads="1"/>
              </p:cNvSpPr>
              <p:nvPr/>
            </p:nvSpPr>
            <p:spPr bwMode="auto">
              <a:xfrm>
                <a:off x="46798" y="7945"/>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4" name="ZoneTexte 255"/>
              <p:cNvSpPr txBox="1">
                <a:spLocks noChangeArrowheads="1"/>
              </p:cNvSpPr>
              <p:nvPr/>
            </p:nvSpPr>
            <p:spPr bwMode="auto">
              <a:xfrm>
                <a:off x="52737" y="7953"/>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7" name="Connecteur droit 6"/>
            <p:cNvCxnSpPr/>
            <p:nvPr/>
          </p:nvCxnSpPr>
          <p:spPr bwMode="auto">
            <a:xfrm>
              <a:off x="5958651" y="36792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ZoneTexte 113"/>
            <p:cNvSpPr txBox="1">
              <a:spLocks noChangeArrowheads="1"/>
            </p:cNvSpPr>
            <p:nvPr/>
          </p:nvSpPr>
          <p:spPr bwMode="auto">
            <a:xfrm>
              <a:off x="4906495" y="2943668"/>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9" name="Accolade fermante 8"/>
            <p:cNvSpPr>
              <a:spLocks/>
            </p:cNvSpPr>
            <p:nvPr/>
          </p:nvSpPr>
          <p:spPr bwMode="auto">
            <a:xfrm rot="16200000">
              <a:off x="5187243" y="2751242"/>
              <a:ext cx="203999" cy="1102049"/>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0" name="ZoneTexte 236"/>
            <p:cNvSpPr txBox="1">
              <a:spLocks noChangeArrowheads="1"/>
            </p:cNvSpPr>
            <p:nvPr/>
          </p:nvSpPr>
          <p:spPr bwMode="auto">
            <a:xfrm>
              <a:off x="4732319" y="3440666"/>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11" name="Groupe 10"/>
            <p:cNvGrpSpPr>
              <a:grpSpLocks/>
            </p:cNvGrpSpPr>
            <p:nvPr/>
          </p:nvGrpSpPr>
          <p:grpSpPr bwMode="auto">
            <a:xfrm>
              <a:off x="4632433" y="3737665"/>
              <a:ext cx="1252429" cy="241099"/>
              <a:chOff x="28480" y="7956"/>
              <a:chExt cx="17878" cy="1808"/>
            </a:xfrm>
          </p:grpSpPr>
          <p:sp>
            <p:nvSpPr>
              <p:cNvPr id="59" name="ZoneTexte 238"/>
              <p:cNvSpPr txBox="1">
                <a:spLocks noChangeArrowheads="1"/>
              </p:cNvSpPr>
              <p:nvPr/>
            </p:nvSpPr>
            <p:spPr bwMode="auto">
              <a:xfrm>
                <a:off x="28480" y="7964"/>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0" name="ZoneTexte 239"/>
              <p:cNvSpPr txBox="1">
                <a:spLocks noChangeArrowheads="1"/>
              </p:cNvSpPr>
              <p:nvPr/>
            </p:nvSpPr>
            <p:spPr bwMode="auto">
              <a:xfrm>
                <a:off x="34552" y="7956"/>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1" name="ZoneTexte 240"/>
              <p:cNvSpPr txBox="1">
                <a:spLocks noChangeArrowheads="1"/>
              </p:cNvSpPr>
              <p:nvPr/>
            </p:nvSpPr>
            <p:spPr bwMode="auto">
              <a:xfrm>
                <a:off x="40494" y="7964"/>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12" name="Connecteur droit 11"/>
            <p:cNvCxnSpPr/>
            <p:nvPr/>
          </p:nvCxnSpPr>
          <p:spPr bwMode="auto">
            <a:xfrm>
              <a:off x="4734619" y="36803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27" t="14836" r="2802" b="13013"/>
            <a:stretch>
              <a:fillRect/>
            </a:stretch>
          </p:blipFill>
          <p:spPr bwMode="auto">
            <a:xfrm>
              <a:off x="2357244" y="4278363"/>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4" name="ZoneTexte 94"/>
            <p:cNvSpPr txBox="1">
              <a:spLocks noChangeArrowheads="1"/>
            </p:cNvSpPr>
            <p:nvPr/>
          </p:nvSpPr>
          <p:spPr bwMode="auto">
            <a:xfrm>
              <a:off x="1960598" y="4278263"/>
              <a:ext cx="428641"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Def</a:t>
              </a:r>
              <a:endParaRPr lang="fr-FR" sz="1200">
                <a:effectLst/>
                <a:latin typeface="Times New Roman"/>
                <a:ea typeface="Times New Roman"/>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220" t="15727" r="314" b="13159"/>
            <a:stretch>
              <a:fillRect/>
            </a:stretch>
          </p:blipFill>
          <p:spPr bwMode="auto">
            <a:xfrm>
              <a:off x="2356444" y="3981164"/>
              <a:ext cx="11040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6" name="ZoneTexte 112"/>
            <p:cNvSpPr txBox="1">
              <a:spLocks noChangeArrowheads="1"/>
            </p:cNvSpPr>
            <p:nvPr/>
          </p:nvSpPr>
          <p:spPr bwMode="auto">
            <a:xfrm>
              <a:off x="1784622" y="3981064"/>
              <a:ext cx="615216"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PGRP</a:t>
              </a:r>
              <a:endParaRPr lang="fr-FR" sz="1200">
                <a:effectLst/>
                <a:latin typeface="Times New Roman"/>
                <a:ea typeface="Times New Roman"/>
              </a:endParaRPr>
            </a:p>
          </p:txBody>
        </p:sp>
        <p:sp>
          <p:nvSpPr>
            <p:cNvPr id="17" name="ZoneTexte 115"/>
            <p:cNvSpPr txBox="1">
              <a:spLocks noChangeArrowheads="1"/>
            </p:cNvSpPr>
            <p:nvPr/>
          </p:nvSpPr>
          <p:spPr bwMode="auto">
            <a:xfrm>
              <a:off x="3293616" y="2943268"/>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24h</a:t>
              </a:r>
              <a:endParaRPr lang="fr-FR" sz="1200">
                <a:effectLst/>
                <a:latin typeface="Times New Roman"/>
                <a:ea typeface="Times New Roman"/>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l="450" t="13834" r="1352" b="11642"/>
            <a:stretch>
              <a:fillRect/>
            </a:stretch>
          </p:blipFill>
          <p:spPr bwMode="auto">
            <a:xfrm>
              <a:off x="2357244" y="5172292"/>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9" name="ZoneTexte 117"/>
            <p:cNvSpPr txBox="1">
              <a:spLocks noChangeArrowheads="1"/>
            </p:cNvSpPr>
            <p:nvPr/>
          </p:nvSpPr>
          <p:spPr bwMode="auto">
            <a:xfrm>
              <a:off x="1941900" y="5157192"/>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20" name="Accolade fermante 19"/>
            <p:cNvSpPr>
              <a:spLocks/>
            </p:cNvSpPr>
            <p:nvPr/>
          </p:nvSpPr>
          <p:spPr bwMode="auto">
            <a:xfrm rot="16200000">
              <a:off x="3415685" y="2132627"/>
              <a:ext cx="205099" cy="2339880"/>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21" name="ZoneTexte 167"/>
            <p:cNvSpPr txBox="1">
              <a:spLocks noChangeArrowheads="1"/>
            </p:cNvSpPr>
            <p:nvPr/>
          </p:nvSpPr>
          <p:spPr bwMode="auto">
            <a:xfrm>
              <a:off x="2507423" y="3441266"/>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Fat body </a:t>
              </a:r>
              <a:endParaRPr lang="fr-FR" sz="1200">
                <a:effectLst/>
                <a:latin typeface="Times New Roman"/>
                <a:ea typeface="Times New Roman"/>
              </a:endParaRPr>
            </a:p>
          </p:txBody>
        </p:sp>
        <p:grpSp>
          <p:nvGrpSpPr>
            <p:cNvPr id="22" name="Groupe 21"/>
            <p:cNvGrpSpPr>
              <a:grpSpLocks/>
            </p:cNvGrpSpPr>
            <p:nvPr/>
          </p:nvGrpSpPr>
          <p:grpSpPr bwMode="auto">
            <a:xfrm>
              <a:off x="2264556" y="3737965"/>
              <a:ext cx="1246230" cy="240099"/>
              <a:chOff x="4800" y="7956"/>
              <a:chExt cx="16618" cy="1800"/>
            </a:xfrm>
          </p:grpSpPr>
          <p:sp>
            <p:nvSpPr>
              <p:cNvPr id="56" name="ZoneTexte 169"/>
              <p:cNvSpPr txBox="1">
                <a:spLocks noChangeArrowheads="1"/>
              </p:cNvSpPr>
              <p:nvPr/>
            </p:nvSpPr>
            <p:spPr bwMode="auto">
              <a:xfrm>
                <a:off x="4800" y="7956"/>
                <a:ext cx="749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7" name="ZoneTexte 170"/>
              <p:cNvSpPr txBox="1">
                <a:spLocks noChangeArrowheads="1"/>
              </p:cNvSpPr>
              <p:nvPr/>
            </p:nvSpPr>
            <p:spPr bwMode="auto">
              <a:xfrm>
                <a:off x="10687" y="7956"/>
                <a:ext cx="666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8" name="ZoneTexte 171"/>
              <p:cNvSpPr txBox="1">
                <a:spLocks noChangeArrowheads="1"/>
              </p:cNvSpPr>
              <p:nvPr/>
            </p:nvSpPr>
            <p:spPr bwMode="auto">
              <a:xfrm>
                <a:off x="15940" y="7956"/>
                <a:ext cx="547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3" name="Connecteur droit 22"/>
            <p:cNvCxnSpPr/>
            <p:nvPr/>
          </p:nvCxnSpPr>
          <p:spPr bwMode="auto">
            <a:xfrm>
              <a:off x="2360343" y="36829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ZoneTexte 173"/>
            <p:cNvSpPr txBox="1">
              <a:spLocks noChangeArrowheads="1"/>
            </p:cNvSpPr>
            <p:nvPr/>
          </p:nvSpPr>
          <p:spPr bwMode="auto">
            <a:xfrm>
              <a:off x="3508886" y="34404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25" name="Groupe 24"/>
            <p:cNvGrpSpPr>
              <a:grpSpLocks/>
            </p:cNvGrpSpPr>
            <p:nvPr/>
          </p:nvGrpSpPr>
          <p:grpSpPr bwMode="auto">
            <a:xfrm>
              <a:off x="3409200" y="3737365"/>
              <a:ext cx="1252429" cy="241099"/>
              <a:chOff x="16247" y="7953"/>
              <a:chExt cx="17878" cy="1808"/>
            </a:xfrm>
          </p:grpSpPr>
          <p:sp>
            <p:nvSpPr>
              <p:cNvPr id="53" name="ZoneTexte 175"/>
              <p:cNvSpPr txBox="1">
                <a:spLocks noChangeArrowheads="1"/>
              </p:cNvSpPr>
              <p:nvPr/>
            </p:nvSpPr>
            <p:spPr bwMode="auto">
              <a:xfrm>
                <a:off x="16247" y="7961"/>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4" name="ZoneTexte 176"/>
              <p:cNvSpPr txBox="1">
                <a:spLocks noChangeArrowheads="1"/>
              </p:cNvSpPr>
              <p:nvPr/>
            </p:nvSpPr>
            <p:spPr bwMode="auto">
              <a:xfrm>
                <a:off x="22319" y="7953"/>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5" name="ZoneTexte 177"/>
              <p:cNvSpPr txBox="1">
                <a:spLocks noChangeArrowheads="1"/>
              </p:cNvSpPr>
              <p:nvPr/>
            </p:nvSpPr>
            <p:spPr bwMode="auto">
              <a:xfrm>
                <a:off x="28261" y="7961"/>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6" name="Connecteur droit 25"/>
            <p:cNvCxnSpPr/>
            <p:nvPr/>
          </p:nvCxnSpPr>
          <p:spPr bwMode="auto">
            <a:xfrm>
              <a:off x="3511186" y="36800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l="203" t="17175" r="1961" b="17448"/>
            <a:stretch>
              <a:fillRect/>
            </a:stretch>
          </p:blipFill>
          <p:spPr bwMode="auto">
            <a:xfrm>
              <a:off x="3515885" y="4278363"/>
              <a:ext cx="10961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rcRect l="475" t="11845" r="1695" b="12416"/>
            <a:stretch>
              <a:fillRect/>
            </a:stretch>
          </p:blipFill>
          <p:spPr bwMode="auto">
            <a:xfrm>
              <a:off x="3513386" y="3981164"/>
              <a:ext cx="10986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9" name="Picture 10"/>
            <p:cNvPicPr>
              <a:picLocks noChangeAspect="1" noChangeArrowheads="1"/>
            </p:cNvPicPr>
            <p:nvPr/>
          </p:nvPicPr>
          <p:blipFill>
            <a:blip r:embed="rId8">
              <a:extLst>
                <a:ext uri="{28A0092B-C50C-407E-A947-70E740481C1C}">
                  <a14:useLocalDpi xmlns:a14="http://schemas.microsoft.com/office/drawing/2010/main" val="0"/>
                </a:ext>
              </a:extLst>
            </a:blip>
            <a:srcRect l="607" t="28342" r="1283" b="6001"/>
            <a:stretch>
              <a:fillRect/>
            </a:stretch>
          </p:blipFill>
          <p:spPr bwMode="auto">
            <a:xfrm>
              <a:off x="3512986" y="5172292"/>
              <a:ext cx="10990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ZoneTexte 293"/>
            <p:cNvSpPr txBox="1">
              <a:spLocks noChangeArrowheads="1"/>
            </p:cNvSpPr>
            <p:nvPr/>
          </p:nvSpPr>
          <p:spPr bwMode="auto">
            <a:xfrm>
              <a:off x="1903506" y="4884961"/>
              <a:ext cx="488233"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H2A</a:t>
              </a:r>
              <a:endParaRPr lang="fr-FR" sz="1200">
                <a:effectLst/>
                <a:latin typeface="Times New Roman"/>
                <a:ea typeface="Times New Roman"/>
              </a:endParaRPr>
            </a:p>
          </p:txBody>
        </p:sp>
        <p:pic>
          <p:nvPicPr>
            <p:cNvPr id="31" name="Picture 7"/>
            <p:cNvPicPr preferRelativeResize="0">
              <a:picLocks noChangeArrowheads="1"/>
            </p:cNvPicPr>
            <p:nvPr/>
          </p:nvPicPr>
          <p:blipFill>
            <a:blip r:embed="rId9">
              <a:extLst>
                <a:ext uri="{28A0092B-C50C-407E-A947-70E740481C1C}">
                  <a14:useLocalDpi xmlns:a14="http://schemas.microsoft.com/office/drawing/2010/main" val="0"/>
                </a:ext>
              </a:extLst>
            </a:blip>
            <a:srcRect l="2" t="13747" r="591" b="26492"/>
            <a:stretch>
              <a:fillRect/>
            </a:stretch>
          </p:blipFill>
          <p:spPr bwMode="auto">
            <a:xfrm>
              <a:off x="2356444" y="4872861"/>
              <a:ext cx="11014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nvGrpSpPr>
            <p:cNvPr id="32" name="Groupe 31"/>
            <p:cNvGrpSpPr>
              <a:grpSpLocks/>
            </p:cNvGrpSpPr>
            <p:nvPr/>
          </p:nvGrpSpPr>
          <p:grpSpPr bwMode="auto">
            <a:xfrm>
              <a:off x="3512486" y="4872861"/>
              <a:ext cx="1099150" cy="276999"/>
              <a:chOff x="17281" y="19308"/>
              <a:chExt cx="10992" cy="2770"/>
            </a:xfrm>
          </p:grpSpPr>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t="17860" b="10156"/>
              <a:stretch>
                <a:fillRect/>
              </a:stretch>
            </p:blipFill>
            <p:spPr bwMode="auto">
              <a:xfrm>
                <a:off x="20909" y="19308"/>
                <a:ext cx="7364"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l="4536" t="17625" r="8035" b="15300"/>
              <a:stretch>
                <a:fillRect/>
              </a:stretch>
            </p:blipFill>
            <p:spPr bwMode="auto">
              <a:xfrm>
                <a:off x="17281" y="19308"/>
                <a:ext cx="3628"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33" name="ZoneTexte 296"/>
            <p:cNvSpPr txBox="1">
              <a:spLocks noChangeArrowheads="1"/>
            </p:cNvSpPr>
            <p:nvPr/>
          </p:nvSpPr>
          <p:spPr bwMode="auto">
            <a:xfrm>
              <a:off x="2019590" y="4573762"/>
              <a:ext cx="37774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Vg</a:t>
              </a:r>
              <a:endParaRPr lang="fr-FR" sz="1200">
                <a:effectLst/>
                <a:latin typeface="Times New Roman"/>
                <a:ea typeface="Times New Roman"/>
              </a:endParaRPr>
            </a:p>
          </p:txBody>
        </p:sp>
        <p:pic>
          <p:nvPicPr>
            <p:cNvPr id="34" name="Picture 9"/>
            <p:cNvPicPr>
              <a:picLocks noChangeAspect="1" noChangeArrowheads="1"/>
            </p:cNvPicPr>
            <p:nvPr/>
          </p:nvPicPr>
          <p:blipFill>
            <a:blip r:embed="rId12">
              <a:extLst>
                <a:ext uri="{28A0092B-C50C-407E-A947-70E740481C1C}">
                  <a14:useLocalDpi xmlns:a14="http://schemas.microsoft.com/office/drawing/2010/main" val="0"/>
                </a:ext>
              </a:extLst>
            </a:blip>
            <a:srcRect t="15701" b="20966"/>
            <a:stretch>
              <a:fillRect/>
            </a:stretch>
          </p:blipFill>
          <p:spPr bwMode="auto">
            <a:xfrm>
              <a:off x="3516085" y="4572862"/>
              <a:ext cx="1095450" cy="2762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5"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644" y="4572862"/>
              <a:ext cx="1102849"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9" name="Picture 4"/>
            <p:cNvPicPr>
              <a:picLocks noChangeAspect="1" noChangeArrowheads="1"/>
            </p:cNvPicPr>
            <p:nvPr/>
          </p:nvPicPr>
          <p:blipFill>
            <a:blip r:embed="rId14">
              <a:extLst>
                <a:ext uri="{28A0092B-C50C-407E-A947-70E740481C1C}">
                  <a14:useLocalDpi xmlns:a14="http://schemas.microsoft.com/office/drawing/2010/main" val="0"/>
                </a:ext>
              </a:extLst>
            </a:blip>
            <a:srcRect t="-589" b="1425"/>
            <a:stretch>
              <a:fillRect/>
            </a:stretch>
          </p:blipFill>
          <p:spPr bwMode="auto">
            <a:xfrm>
              <a:off x="4734019" y="5172292"/>
              <a:ext cx="11009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0" name="Picture 7"/>
            <p:cNvPicPr preferRelativeResize="0">
              <a:picLocks noChangeArrowheads="1"/>
            </p:cNvPicPr>
            <p:nvPr/>
          </p:nvPicPr>
          <p:blipFill>
            <a:blip r:embed="rId15">
              <a:extLst>
                <a:ext uri="{28A0092B-C50C-407E-A947-70E740481C1C}">
                  <a14:useLocalDpi xmlns:a14="http://schemas.microsoft.com/office/drawing/2010/main" val="0"/>
                </a:ext>
              </a:extLst>
            </a:blip>
            <a:srcRect t="11787" b="6610"/>
            <a:stretch>
              <a:fillRect/>
            </a:stretch>
          </p:blipFill>
          <p:spPr bwMode="auto">
            <a:xfrm>
              <a:off x="4736518" y="3981164"/>
              <a:ext cx="10989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1" name="Picture 8"/>
            <p:cNvPicPr>
              <a:picLocks noChangeAspect="1" noChangeArrowheads="1"/>
            </p:cNvPicPr>
            <p:nvPr/>
          </p:nvPicPr>
          <p:blipFill>
            <a:blip r:embed="rId16">
              <a:extLst>
                <a:ext uri="{28A0092B-C50C-407E-A947-70E740481C1C}">
                  <a14:useLocalDpi xmlns:a14="http://schemas.microsoft.com/office/drawing/2010/main" val="0"/>
                </a:ext>
              </a:extLst>
            </a:blip>
            <a:srcRect t="7373" b="7445"/>
            <a:stretch>
              <a:fillRect/>
            </a:stretch>
          </p:blipFill>
          <p:spPr bwMode="auto">
            <a:xfrm>
              <a:off x="4735619" y="4278363"/>
              <a:ext cx="1099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5619" y="4573962"/>
              <a:ext cx="1099850"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4" name="Picture 2"/>
            <p:cNvPicPr>
              <a:picLocks noChangeAspect="1" noChangeArrowheads="1"/>
            </p:cNvPicPr>
            <p:nvPr/>
          </p:nvPicPr>
          <p:blipFill>
            <a:blip r:embed="rId18">
              <a:extLst>
                <a:ext uri="{28A0092B-C50C-407E-A947-70E740481C1C}">
                  <a14:useLocalDpi xmlns:a14="http://schemas.microsoft.com/office/drawing/2010/main" val="0"/>
                </a:ext>
              </a:extLst>
            </a:blip>
            <a:srcRect t="1848" b="7724"/>
            <a:stretch>
              <a:fillRect/>
            </a:stretch>
          </p:blipFill>
          <p:spPr bwMode="auto">
            <a:xfrm>
              <a:off x="5961251" y="5176192"/>
              <a:ext cx="1095850" cy="273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5" name="Picture 3"/>
            <p:cNvPicPr>
              <a:picLocks noChangeAspect="1" noChangeArrowheads="1"/>
            </p:cNvPicPr>
            <p:nvPr/>
          </p:nvPicPr>
          <p:blipFill>
            <a:blip r:embed="rId19">
              <a:extLst>
                <a:ext uri="{28A0092B-C50C-407E-A947-70E740481C1C}">
                  <a14:useLocalDpi xmlns:a14="http://schemas.microsoft.com/office/drawing/2010/main" val="0"/>
                </a:ext>
              </a:extLst>
            </a:blip>
            <a:srcRect t="107" b="4498"/>
            <a:stretch>
              <a:fillRect/>
            </a:stretch>
          </p:blipFill>
          <p:spPr bwMode="auto">
            <a:xfrm>
              <a:off x="5960151" y="3983564"/>
              <a:ext cx="10963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6" name="Picture 6"/>
            <p:cNvPicPr>
              <a:picLocks noChangeAspect="1" noChangeArrowheads="1"/>
            </p:cNvPicPr>
            <p:nvPr/>
          </p:nvPicPr>
          <p:blipFill>
            <a:blip r:embed="rId20">
              <a:extLst>
                <a:ext uri="{28A0092B-C50C-407E-A947-70E740481C1C}">
                  <a14:useLocalDpi xmlns:a14="http://schemas.microsoft.com/office/drawing/2010/main" val="0"/>
                </a:ext>
              </a:extLst>
            </a:blip>
            <a:srcRect t="9071" b="13126"/>
            <a:stretch>
              <a:fillRect/>
            </a:stretch>
          </p:blipFill>
          <p:spPr bwMode="auto">
            <a:xfrm>
              <a:off x="5960951" y="4280763"/>
              <a:ext cx="1097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8" name="Picture 12"/>
            <p:cNvPicPr>
              <a:picLocks noChangeAspect="1" noChangeArrowheads="1"/>
            </p:cNvPicPr>
            <p:nvPr/>
          </p:nvPicPr>
          <p:blipFill>
            <a:blip r:embed="rId21">
              <a:extLst>
                <a:ext uri="{28A0092B-C50C-407E-A947-70E740481C1C}">
                  <a14:useLocalDpi xmlns:a14="http://schemas.microsoft.com/office/drawing/2010/main" val="0"/>
                </a:ext>
              </a:extLst>
            </a:blip>
            <a:srcRect t="9149" b="9857"/>
            <a:stretch>
              <a:fillRect/>
            </a:stretch>
          </p:blipFill>
          <p:spPr bwMode="auto">
            <a:xfrm>
              <a:off x="5960951" y="4573962"/>
              <a:ext cx="1097850" cy="2757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4819" y="4872861"/>
              <a:ext cx="1100050" cy="2769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pic>
          <p:nvPicPr>
            <p:cNvPr id="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1651" y="4872861"/>
              <a:ext cx="1096950" cy="2766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grpSp>
      <p:sp>
        <p:nvSpPr>
          <p:cNvPr id="68" name="ZoneTexte 67"/>
          <p:cNvSpPr txBox="1"/>
          <p:nvPr/>
        </p:nvSpPr>
        <p:spPr>
          <a:xfrm>
            <a:off x="539552" y="4446619"/>
            <a:ext cx="8261904" cy="1477328"/>
          </a:xfrm>
          <a:prstGeom prst="rect">
            <a:avLst/>
          </a:prstGeom>
          <a:noFill/>
        </p:spPr>
        <p:txBody>
          <a:bodyPr wrap="square" rtlCol="0">
            <a:spAutoFit/>
          </a:bodyPr>
          <a:lstStyle/>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2" name="Ellipse 1"/>
          <p:cNvSpPr/>
          <p:nvPr/>
        </p:nvSpPr>
        <p:spPr>
          <a:xfrm>
            <a:off x="3593542" y="3275480"/>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129487" y="5213595"/>
            <a:ext cx="1462260" cy="369332"/>
          </a:xfrm>
          <a:prstGeom prst="rect">
            <a:avLst/>
          </a:prstGeom>
          <a:noFill/>
        </p:spPr>
        <p:txBody>
          <a:bodyPr wrap="none" rtlCol="0">
            <a:spAutoFit/>
          </a:bodyPr>
          <a:lstStyle/>
          <a:p>
            <a:pPr algn="ctr"/>
            <a:r>
              <a:rPr lang="fr-FR" b="1" dirty="0">
                <a:solidFill>
                  <a:srgbClr val="FF0000"/>
                </a:solidFill>
                <a:sym typeface="Symbol"/>
              </a:rPr>
              <a:t> </a:t>
            </a:r>
            <a:r>
              <a:rPr lang="fr-FR" b="1" dirty="0" smtClean="0">
                <a:solidFill>
                  <a:srgbClr val="FF0000"/>
                </a:solidFill>
                <a:sym typeface="Symbol"/>
              </a:rPr>
              <a:t>24h,  3d</a:t>
            </a:r>
          </a:p>
        </p:txBody>
      </p:sp>
      <p:sp>
        <p:nvSpPr>
          <p:cNvPr id="67" name="Ellipse 66"/>
          <p:cNvSpPr/>
          <p:nvPr/>
        </p:nvSpPr>
        <p:spPr>
          <a:xfrm>
            <a:off x="4869312" y="3287384"/>
            <a:ext cx="1161276" cy="369452"/>
          </a:xfrm>
          <a:prstGeom prst="ellipse">
            <a:avLst/>
          </a:prstGeom>
          <a:noFill/>
          <a:ln w="28575">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0" name="ZoneTexte 69"/>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37" name="Espace réservé du numéro de diapositive 36"/>
          <p:cNvSpPr>
            <a:spLocks noGrp="1"/>
          </p:cNvSpPr>
          <p:nvPr>
            <p:ph type="sldNum" sz="quarter" idx="12"/>
          </p:nvPr>
        </p:nvSpPr>
        <p:spPr/>
        <p:txBody>
          <a:bodyPr/>
          <a:lstStyle/>
          <a:p>
            <a:fld id="{E75ED75C-C1CD-4FD8-959E-BF1A74D25948}" type="slidenum">
              <a:rPr lang="fr-FR" smtClean="0"/>
              <a:t>23</a:t>
            </a:fld>
            <a:endParaRPr lang="fr-FR"/>
          </a:p>
        </p:txBody>
      </p:sp>
    </p:spTree>
    <p:extLst>
      <p:ext uri="{BB962C8B-B14F-4D97-AF65-F5344CB8AC3E}">
        <p14:creationId xmlns:p14="http://schemas.microsoft.com/office/powerpoint/2010/main" val="1265609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1810201" y="1124744"/>
            <a:ext cx="5561630" cy="2839676"/>
            <a:chOff x="1784622" y="2942068"/>
            <a:chExt cx="5324672" cy="2507223"/>
          </a:xfrm>
        </p:grpSpPr>
        <p:sp>
          <p:nvSpPr>
            <p:cNvPr id="3" name="ZoneTexte 114"/>
            <p:cNvSpPr txBox="1">
              <a:spLocks noChangeArrowheads="1"/>
            </p:cNvSpPr>
            <p:nvPr/>
          </p:nvSpPr>
          <p:spPr bwMode="auto">
            <a:xfrm>
              <a:off x="6130528" y="2942068"/>
              <a:ext cx="6578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7 days</a:t>
              </a:r>
              <a:endParaRPr lang="fr-FR" sz="1200">
                <a:effectLst/>
                <a:latin typeface="Times New Roman"/>
                <a:ea typeface="Times New Roman"/>
              </a:endParaRPr>
            </a:p>
          </p:txBody>
        </p:sp>
        <p:sp>
          <p:nvSpPr>
            <p:cNvPr id="4" name="Accolade fermante 3"/>
            <p:cNvSpPr>
              <a:spLocks/>
            </p:cNvSpPr>
            <p:nvPr/>
          </p:nvSpPr>
          <p:spPr bwMode="auto">
            <a:xfrm rot="16200000">
              <a:off x="6404877" y="2744943"/>
              <a:ext cx="205099" cy="1113548"/>
            </a:xfrm>
            <a:prstGeom prst="rightBrace">
              <a:avLst>
                <a:gd name="adj1" fmla="val 48292"/>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5" name="ZoneTexte 251"/>
            <p:cNvSpPr txBox="1">
              <a:spLocks noChangeArrowheads="1"/>
            </p:cNvSpPr>
            <p:nvPr/>
          </p:nvSpPr>
          <p:spPr bwMode="auto">
            <a:xfrm>
              <a:off x="5956352" y="34396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6" name="Groupe 5"/>
            <p:cNvGrpSpPr>
              <a:grpSpLocks/>
            </p:cNvGrpSpPr>
            <p:nvPr/>
          </p:nvGrpSpPr>
          <p:grpSpPr bwMode="auto">
            <a:xfrm>
              <a:off x="5857065" y="3736565"/>
              <a:ext cx="1252229" cy="241099"/>
              <a:chOff x="40727" y="7945"/>
              <a:chExt cx="17874" cy="1808"/>
            </a:xfrm>
          </p:grpSpPr>
          <p:sp>
            <p:nvSpPr>
              <p:cNvPr id="62" name="ZoneTexte 253"/>
              <p:cNvSpPr txBox="1">
                <a:spLocks noChangeArrowheads="1"/>
              </p:cNvSpPr>
              <p:nvPr/>
            </p:nvSpPr>
            <p:spPr bwMode="auto">
              <a:xfrm>
                <a:off x="40727" y="7953"/>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3" name="ZoneTexte 254"/>
              <p:cNvSpPr txBox="1">
                <a:spLocks noChangeArrowheads="1"/>
              </p:cNvSpPr>
              <p:nvPr/>
            </p:nvSpPr>
            <p:spPr bwMode="auto">
              <a:xfrm>
                <a:off x="46798" y="7945"/>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4" name="ZoneTexte 255"/>
              <p:cNvSpPr txBox="1">
                <a:spLocks noChangeArrowheads="1"/>
              </p:cNvSpPr>
              <p:nvPr/>
            </p:nvSpPr>
            <p:spPr bwMode="auto">
              <a:xfrm>
                <a:off x="52737" y="7953"/>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7" name="Connecteur droit 6"/>
            <p:cNvCxnSpPr/>
            <p:nvPr/>
          </p:nvCxnSpPr>
          <p:spPr bwMode="auto">
            <a:xfrm>
              <a:off x="5958651" y="36792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ZoneTexte 113"/>
            <p:cNvSpPr txBox="1">
              <a:spLocks noChangeArrowheads="1"/>
            </p:cNvSpPr>
            <p:nvPr/>
          </p:nvSpPr>
          <p:spPr bwMode="auto">
            <a:xfrm>
              <a:off x="4906495" y="2943668"/>
              <a:ext cx="657710"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3 days</a:t>
              </a:r>
              <a:endParaRPr lang="fr-FR" sz="1200">
                <a:effectLst/>
                <a:latin typeface="Times New Roman"/>
                <a:ea typeface="Times New Roman"/>
              </a:endParaRPr>
            </a:p>
          </p:txBody>
        </p:sp>
        <p:sp>
          <p:nvSpPr>
            <p:cNvPr id="9" name="Accolade fermante 8"/>
            <p:cNvSpPr>
              <a:spLocks/>
            </p:cNvSpPr>
            <p:nvPr/>
          </p:nvSpPr>
          <p:spPr bwMode="auto">
            <a:xfrm rot="16200000">
              <a:off x="5187243" y="2751242"/>
              <a:ext cx="203999" cy="1102049"/>
            </a:xfrm>
            <a:prstGeom prst="rightBrace">
              <a:avLst>
                <a:gd name="adj1" fmla="val 4830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10" name="ZoneTexte 236"/>
            <p:cNvSpPr txBox="1">
              <a:spLocks noChangeArrowheads="1"/>
            </p:cNvSpPr>
            <p:nvPr/>
          </p:nvSpPr>
          <p:spPr bwMode="auto">
            <a:xfrm>
              <a:off x="4732319" y="3440666"/>
              <a:ext cx="10462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11" name="Groupe 10"/>
            <p:cNvGrpSpPr>
              <a:grpSpLocks/>
            </p:cNvGrpSpPr>
            <p:nvPr/>
          </p:nvGrpSpPr>
          <p:grpSpPr bwMode="auto">
            <a:xfrm>
              <a:off x="4632433" y="3737665"/>
              <a:ext cx="1252429" cy="241099"/>
              <a:chOff x="28480" y="7956"/>
              <a:chExt cx="17878" cy="1808"/>
            </a:xfrm>
          </p:grpSpPr>
          <p:sp>
            <p:nvSpPr>
              <p:cNvPr id="59" name="ZoneTexte 238"/>
              <p:cNvSpPr txBox="1">
                <a:spLocks noChangeArrowheads="1"/>
              </p:cNvSpPr>
              <p:nvPr/>
            </p:nvSpPr>
            <p:spPr bwMode="auto">
              <a:xfrm>
                <a:off x="28480" y="7964"/>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60" name="ZoneTexte 239"/>
              <p:cNvSpPr txBox="1">
                <a:spLocks noChangeArrowheads="1"/>
              </p:cNvSpPr>
              <p:nvPr/>
            </p:nvSpPr>
            <p:spPr bwMode="auto">
              <a:xfrm>
                <a:off x="34552" y="7956"/>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61" name="ZoneTexte 240"/>
              <p:cNvSpPr txBox="1">
                <a:spLocks noChangeArrowheads="1"/>
              </p:cNvSpPr>
              <p:nvPr/>
            </p:nvSpPr>
            <p:spPr bwMode="auto">
              <a:xfrm>
                <a:off x="40494" y="7964"/>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12" name="Connecteur droit 11"/>
            <p:cNvCxnSpPr/>
            <p:nvPr/>
          </p:nvCxnSpPr>
          <p:spPr bwMode="auto">
            <a:xfrm>
              <a:off x="4734619" y="36803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27" t="14836" r="2802" b="13013"/>
            <a:stretch>
              <a:fillRect/>
            </a:stretch>
          </p:blipFill>
          <p:spPr bwMode="auto">
            <a:xfrm>
              <a:off x="2357244" y="4278363"/>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4" name="ZoneTexte 94"/>
            <p:cNvSpPr txBox="1">
              <a:spLocks noChangeArrowheads="1"/>
            </p:cNvSpPr>
            <p:nvPr/>
          </p:nvSpPr>
          <p:spPr bwMode="auto">
            <a:xfrm>
              <a:off x="1960598" y="4278263"/>
              <a:ext cx="428641"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Def</a:t>
              </a:r>
              <a:endParaRPr lang="fr-FR" sz="1200">
                <a:effectLst/>
                <a:latin typeface="Times New Roman"/>
                <a:ea typeface="Times New Roman"/>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220" t="15727" r="314" b="13159"/>
            <a:stretch>
              <a:fillRect/>
            </a:stretch>
          </p:blipFill>
          <p:spPr bwMode="auto">
            <a:xfrm>
              <a:off x="2356444" y="3981164"/>
              <a:ext cx="11040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6" name="ZoneTexte 112"/>
            <p:cNvSpPr txBox="1">
              <a:spLocks noChangeArrowheads="1"/>
            </p:cNvSpPr>
            <p:nvPr/>
          </p:nvSpPr>
          <p:spPr bwMode="auto">
            <a:xfrm>
              <a:off x="1784622" y="3981064"/>
              <a:ext cx="615216"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PGRP</a:t>
              </a:r>
              <a:endParaRPr lang="fr-FR" sz="1200">
                <a:effectLst/>
                <a:latin typeface="Times New Roman"/>
                <a:ea typeface="Times New Roman"/>
              </a:endParaRPr>
            </a:p>
          </p:txBody>
        </p:sp>
        <p:sp>
          <p:nvSpPr>
            <p:cNvPr id="17" name="ZoneTexte 115"/>
            <p:cNvSpPr txBox="1">
              <a:spLocks noChangeArrowheads="1"/>
            </p:cNvSpPr>
            <p:nvPr/>
          </p:nvSpPr>
          <p:spPr bwMode="auto">
            <a:xfrm>
              <a:off x="3293616" y="2943268"/>
              <a:ext cx="445739"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24h</a:t>
              </a:r>
              <a:endParaRPr lang="fr-FR" sz="1200">
                <a:effectLst/>
                <a:latin typeface="Times New Roman"/>
                <a:ea typeface="Times New Roman"/>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l="450" t="13834" r="1352" b="11642"/>
            <a:stretch>
              <a:fillRect/>
            </a:stretch>
          </p:blipFill>
          <p:spPr bwMode="auto">
            <a:xfrm>
              <a:off x="2357244" y="5172292"/>
              <a:ext cx="11028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19" name="ZoneTexte 117"/>
            <p:cNvSpPr txBox="1">
              <a:spLocks noChangeArrowheads="1"/>
            </p:cNvSpPr>
            <p:nvPr/>
          </p:nvSpPr>
          <p:spPr bwMode="auto">
            <a:xfrm>
              <a:off x="1941900" y="5157192"/>
              <a:ext cx="45463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200" b="1" kern="1200">
                  <a:solidFill>
                    <a:srgbClr val="000000"/>
                  </a:solidFill>
                  <a:effectLst/>
                  <a:latin typeface="Arial"/>
                  <a:ea typeface="Times New Roman"/>
                </a:rPr>
                <a:t>16S</a:t>
              </a:r>
              <a:endParaRPr lang="fr-FR" sz="1200">
                <a:effectLst/>
                <a:latin typeface="Times New Roman"/>
                <a:ea typeface="Times New Roman"/>
              </a:endParaRPr>
            </a:p>
          </p:txBody>
        </p:sp>
        <p:sp>
          <p:nvSpPr>
            <p:cNvPr id="20" name="Accolade fermante 19"/>
            <p:cNvSpPr>
              <a:spLocks/>
            </p:cNvSpPr>
            <p:nvPr/>
          </p:nvSpPr>
          <p:spPr bwMode="auto">
            <a:xfrm rot="16200000">
              <a:off x="3415685" y="2132627"/>
              <a:ext cx="205099" cy="2339880"/>
            </a:xfrm>
            <a:prstGeom prst="rightBrace">
              <a:avLst>
                <a:gd name="adj1" fmla="val 48281"/>
                <a:gd name="adj2" fmla="val 50000"/>
              </a:avLst>
            </a:pr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spcAft>
                  <a:spcPts val="1000"/>
                </a:spcAft>
              </a:pPr>
              <a:r>
                <a:rPr lang="en-GB" sz="1200">
                  <a:effectLst/>
                  <a:latin typeface="Cambria"/>
                  <a:ea typeface="Times New Roman"/>
                  <a:cs typeface="Times New Roman"/>
                </a:rPr>
                <a:t> </a:t>
              </a:r>
              <a:endParaRPr lang="fr-FR" sz="1200">
                <a:effectLst/>
                <a:latin typeface="Cambria"/>
                <a:ea typeface="Cambria"/>
                <a:cs typeface="Times New Roman"/>
              </a:endParaRPr>
            </a:p>
          </p:txBody>
        </p:sp>
        <p:sp>
          <p:nvSpPr>
            <p:cNvPr id="21" name="ZoneTexte 167"/>
            <p:cNvSpPr txBox="1">
              <a:spLocks noChangeArrowheads="1"/>
            </p:cNvSpPr>
            <p:nvPr/>
          </p:nvSpPr>
          <p:spPr bwMode="auto">
            <a:xfrm>
              <a:off x="2507423" y="3441266"/>
              <a:ext cx="81778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Fat body </a:t>
              </a:r>
              <a:endParaRPr lang="fr-FR" sz="1200">
                <a:effectLst/>
                <a:latin typeface="Times New Roman"/>
                <a:ea typeface="Times New Roman"/>
              </a:endParaRPr>
            </a:p>
          </p:txBody>
        </p:sp>
        <p:grpSp>
          <p:nvGrpSpPr>
            <p:cNvPr id="22" name="Groupe 21"/>
            <p:cNvGrpSpPr>
              <a:grpSpLocks/>
            </p:cNvGrpSpPr>
            <p:nvPr/>
          </p:nvGrpSpPr>
          <p:grpSpPr bwMode="auto">
            <a:xfrm>
              <a:off x="2264556" y="3737965"/>
              <a:ext cx="1246230" cy="240099"/>
              <a:chOff x="4800" y="7956"/>
              <a:chExt cx="16618" cy="1800"/>
            </a:xfrm>
          </p:grpSpPr>
          <p:sp>
            <p:nvSpPr>
              <p:cNvPr id="56" name="ZoneTexte 169"/>
              <p:cNvSpPr txBox="1">
                <a:spLocks noChangeArrowheads="1"/>
              </p:cNvSpPr>
              <p:nvPr/>
            </p:nvSpPr>
            <p:spPr bwMode="auto">
              <a:xfrm>
                <a:off x="4800" y="7956"/>
                <a:ext cx="749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7" name="ZoneTexte 170"/>
              <p:cNvSpPr txBox="1">
                <a:spLocks noChangeArrowheads="1"/>
              </p:cNvSpPr>
              <p:nvPr/>
            </p:nvSpPr>
            <p:spPr bwMode="auto">
              <a:xfrm>
                <a:off x="10687" y="7956"/>
                <a:ext cx="666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8" name="ZoneTexte 171"/>
              <p:cNvSpPr txBox="1">
                <a:spLocks noChangeArrowheads="1"/>
              </p:cNvSpPr>
              <p:nvPr/>
            </p:nvSpPr>
            <p:spPr bwMode="auto">
              <a:xfrm>
                <a:off x="15940" y="7956"/>
                <a:ext cx="547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3" name="Connecteur droit 22"/>
            <p:cNvCxnSpPr/>
            <p:nvPr/>
          </p:nvCxnSpPr>
          <p:spPr bwMode="auto">
            <a:xfrm>
              <a:off x="2360343" y="36829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ZoneTexte 173"/>
            <p:cNvSpPr txBox="1">
              <a:spLocks noChangeArrowheads="1"/>
            </p:cNvSpPr>
            <p:nvPr/>
          </p:nvSpPr>
          <p:spPr bwMode="auto">
            <a:xfrm>
              <a:off x="3508886" y="3440466"/>
              <a:ext cx="1046357"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r>
                <a:rPr lang="fr-FR" sz="1200" b="1" kern="1200">
                  <a:solidFill>
                    <a:srgbClr val="000000"/>
                  </a:solidFill>
                  <a:effectLst/>
                  <a:latin typeface="Arial"/>
                  <a:ea typeface="Times New Roman"/>
                </a:rPr>
                <a:t>Whole body </a:t>
              </a:r>
              <a:endParaRPr lang="fr-FR" sz="1200">
                <a:effectLst/>
                <a:latin typeface="Times New Roman"/>
                <a:ea typeface="Times New Roman"/>
              </a:endParaRPr>
            </a:p>
          </p:txBody>
        </p:sp>
        <p:grpSp>
          <p:nvGrpSpPr>
            <p:cNvPr id="25" name="Groupe 24"/>
            <p:cNvGrpSpPr>
              <a:grpSpLocks/>
            </p:cNvGrpSpPr>
            <p:nvPr/>
          </p:nvGrpSpPr>
          <p:grpSpPr bwMode="auto">
            <a:xfrm>
              <a:off x="3409200" y="3737365"/>
              <a:ext cx="1252429" cy="241099"/>
              <a:chOff x="16247" y="7953"/>
              <a:chExt cx="17878" cy="1808"/>
            </a:xfrm>
          </p:grpSpPr>
          <p:sp>
            <p:nvSpPr>
              <p:cNvPr id="53" name="ZoneTexte 175"/>
              <p:cNvSpPr txBox="1">
                <a:spLocks noChangeArrowheads="1"/>
              </p:cNvSpPr>
              <p:nvPr/>
            </p:nvSpPr>
            <p:spPr bwMode="auto">
              <a:xfrm>
                <a:off x="16247" y="7961"/>
                <a:ext cx="802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MetOH</a:t>
                </a:r>
                <a:endParaRPr lang="fr-FR" sz="1200">
                  <a:effectLst/>
                  <a:latin typeface="Times New Roman"/>
                  <a:ea typeface="Times New Roman"/>
                </a:endParaRPr>
              </a:p>
            </p:txBody>
          </p:sp>
          <p:sp>
            <p:nvSpPr>
              <p:cNvPr id="54" name="ZoneTexte 176"/>
              <p:cNvSpPr txBox="1">
                <a:spLocks noChangeArrowheads="1"/>
              </p:cNvSpPr>
              <p:nvPr/>
            </p:nvSpPr>
            <p:spPr bwMode="auto">
              <a:xfrm>
                <a:off x="22319" y="7953"/>
                <a:ext cx="7133"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DEHP</a:t>
                </a:r>
                <a:endParaRPr lang="fr-FR" sz="1200">
                  <a:effectLst/>
                  <a:latin typeface="Times New Roman"/>
                  <a:ea typeface="Times New Roman"/>
                </a:endParaRPr>
              </a:p>
            </p:txBody>
          </p:sp>
          <p:sp>
            <p:nvSpPr>
              <p:cNvPr id="55" name="ZoneTexte 177"/>
              <p:cNvSpPr txBox="1">
                <a:spLocks noChangeArrowheads="1"/>
              </p:cNvSpPr>
              <p:nvPr/>
            </p:nvSpPr>
            <p:spPr bwMode="auto">
              <a:xfrm>
                <a:off x="28261" y="7961"/>
                <a:ext cx="586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spcAft>
                    <a:spcPts val="0"/>
                  </a:spcAft>
                </a:pPr>
                <a:r>
                  <a:rPr lang="fr-FR" sz="1000" kern="1200">
                    <a:solidFill>
                      <a:srgbClr val="000000"/>
                    </a:solidFill>
                    <a:effectLst/>
                    <a:latin typeface="Cambria"/>
                    <a:ea typeface="Times New Roman"/>
                    <a:cs typeface="Times New Roman"/>
                  </a:rPr>
                  <a:t>BBP</a:t>
                </a:r>
                <a:endParaRPr lang="fr-FR" sz="1200">
                  <a:effectLst/>
                  <a:latin typeface="Times New Roman"/>
                  <a:ea typeface="Times New Roman"/>
                </a:endParaRPr>
              </a:p>
            </p:txBody>
          </p:sp>
        </p:grpSp>
        <p:cxnSp>
          <p:nvCxnSpPr>
            <p:cNvPr id="26" name="Connecteur droit 25"/>
            <p:cNvCxnSpPr/>
            <p:nvPr/>
          </p:nvCxnSpPr>
          <p:spPr bwMode="auto">
            <a:xfrm>
              <a:off x="3511186" y="3680065"/>
              <a:ext cx="1097850" cy="0"/>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l="203" t="17175" r="1961" b="17448"/>
            <a:stretch>
              <a:fillRect/>
            </a:stretch>
          </p:blipFill>
          <p:spPr bwMode="auto">
            <a:xfrm>
              <a:off x="3515885" y="4278363"/>
              <a:ext cx="10961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rcRect l="475" t="11845" r="1695" b="12416"/>
            <a:stretch>
              <a:fillRect/>
            </a:stretch>
          </p:blipFill>
          <p:spPr bwMode="auto">
            <a:xfrm>
              <a:off x="3513386" y="3981164"/>
              <a:ext cx="10986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29" name="Picture 10"/>
            <p:cNvPicPr>
              <a:picLocks noChangeAspect="1" noChangeArrowheads="1"/>
            </p:cNvPicPr>
            <p:nvPr/>
          </p:nvPicPr>
          <p:blipFill>
            <a:blip r:embed="rId8">
              <a:extLst>
                <a:ext uri="{28A0092B-C50C-407E-A947-70E740481C1C}">
                  <a14:useLocalDpi xmlns:a14="http://schemas.microsoft.com/office/drawing/2010/main" val="0"/>
                </a:ext>
              </a:extLst>
            </a:blip>
            <a:srcRect l="607" t="28342" r="1283" b="6001"/>
            <a:stretch>
              <a:fillRect/>
            </a:stretch>
          </p:blipFill>
          <p:spPr bwMode="auto">
            <a:xfrm>
              <a:off x="3512986" y="5172292"/>
              <a:ext cx="10990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ZoneTexte 293"/>
            <p:cNvSpPr txBox="1">
              <a:spLocks noChangeArrowheads="1"/>
            </p:cNvSpPr>
            <p:nvPr/>
          </p:nvSpPr>
          <p:spPr bwMode="auto">
            <a:xfrm>
              <a:off x="1903506" y="4884961"/>
              <a:ext cx="488233"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H2A</a:t>
              </a:r>
              <a:endParaRPr lang="fr-FR" sz="1200">
                <a:effectLst/>
                <a:latin typeface="Times New Roman"/>
                <a:ea typeface="Times New Roman"/>
              </a:endParaRPr>
            </a:p>
          </p:txBody>
        </p:sp>
        <p:pic>
          <p:nvPicPr>
            <p:cNvPr id="31" name="Picture 7"/>
            <p:cNvPicPr preferRelativeResize="0">
              <a:picLocks noChangeArrowheads="1"/>
            </p:cNvPicPr>
            <p:nvPr/>
          </p:nvPicPr>
          <p:blipFill>
            <a:blip r:embed="rId9">
              <a:extLst>
                <a:ext uri="{28A0092B-C50C-407E-A947-70E740481C1C}">
                  <a14:useLocalDpi xmlns:a14="http://schemas.microsoft.com/office/drawing/2010/main" val="0"/>
                </a:ext>
              </a:extLst>
            </a:blip>
            <a:srcRect l="2" t="13747" r="591" b="26492"/>
            <a:stretch>
              <a:fillRect/>
            </a:stretch>
          </p:blipFill>
          <p:spPr bwMode="auto">
            <a:xfrm>
              <a:off x="2356444" y="4872861"/>
              <a:ext cx="11014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nvGrpSpPr>
            <p:cNvPr id="32" name="Groupe 31"/>
            <p:cNvGrpSpPr>
              <a:grpSpLocks/>
            </p:cNvGrpSpPr>
            <p:nvPr/>
          </p:nvGrpSpPr>
          <p:grpSpPr bwMode="auto">
            <a:xfrm>
              <a:off x="3512486" y="4872861"/>
              <a:ext cx="1099150" cy="276999"/>
              <a:chOff x="17281" y="19308"/>
              <a:chExt cx="10992" cy="2770"/>
            </a:xfrm>
          </p:grpSpPr>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t="17860" b="10156"/>
              <a:stretch>
                <a:fillRect/>
              </a:stretch>
            </p:blipFill>
            <p:spPr bwMode="auto">
              <a:xfrm>
                <a:off x="20909" y="19308"/>
                <a:ext cx="7364"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l="4536" t="17625" r="8035" b="15300"/>
              <a:stretch>
                <a:fillRect/>
              </a:stretch>
            </p:blipFill>
            <p:spPr bwMode="auto">
              <a:xfrm>
                <a:off x="17281" y="19308"/>
                <a:ext cx="3628" cy="277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33" name="ZoneTexte 296"/>
            <p:cNvSpPr txBox="1">
              <a:spLocks noChangeArrowheads="1"/>
            </p:cNvSpPr>
            <p:nvPr/>
          </p:nvSpPr>
          <p:spPr bwMode="auto">
            <a:xfrm>
              <a:off x="2019590" y="4573762"/>
              <a:ext cx="377748" cy="2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r">
                <a:spcAft>
                  <a:spcPts val="0"/>
                </a:spcAft>
              </a:pPr>
              <a:r>
                <a:rPr lang="fr-FR" sz="1200" b="1" kern="1200">
                  <a:solidFill>
                    <a:srgbClr val="000000"/>
                  </a:solidFill>
                  <a:effectLst/>
                  <a:latin typeface="Arial"/>
                  <a:ea typeface="Times New Roman"/>
                </a:rPr>
                <a:t>Vg</a:t>
              </a:r>
              <a:endParaRPr lang="fr-FR" sz="1200">
                <a:effectLst/>
                <a:latin typeface="Times New Roman"/>
                <a:ea typeface="Times New Roman"/>
              </a:endParaRPr>
            </a:p>
          </p:txBody>
        </p:sp>
        <p:pic>
          <p:nvPicPr>
            <p:cNvPr id="34" name="Picture 9"/>
            <p:cNvPicPr>
              <a:picLocks noChangeAspect="1" noChangeArrowheads="1"/>
            </p:cNvPicPr>
            <p:nvPr/>
          </p:nvPicPr>
          <p:blipFill>
            <a:blip r:embed="rId12">
              <a:extLst>
                <a:ext uri="{28A0092B-C50C-407E-A947-70E740481C1C}">
                  <a14:useLocalDpi xmlns:a14="http://schemas.microsoft.com/office/drawing/2010/main" val="0"/>
                </a:ext>
              </a:extLst>
            </a:blip>
            <a:srcRect t="15701" b="20966"/>
            <a:stretch>
              <a:fillRect/>
            </a:stretch>
          </p:blipFill>
          <p:spPr bwMode="auto">
            <a:xfrm>
              <a:off x="3516085" y="4572862"/>
              <a:ext cx="1095450" cy="2762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5"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644" y="4572862"/>
              <a:ext cx="1102849"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39" name="Picture 4"/>
            <p:cNvPicPr>
              <a:picLocks noChangeAspect="1" noChangeArrowheads="1"/>
            </p:cNvPicPr>
            <p:nvPr/>
          </p:nvPicPr>
          <p:blipFill>
            <a:blip r:embed="rId14">
              <a:extLst>
                <a:ext uri="{28A0092B-C50C-407E-A947-70E740481C1C}">
                  <a14:useLocalDpi xmlns:a14="http://schemas.microsoft.com/office/drawing/2010/main" val="0"/>
                </a:ext>
              </a:extLst>
            </a:blip>
            <a:srcRect t="-589" b="1425"/>
            <a:stretch>
              <a:fillRect/>
            </a:stretch>
          </p:blipFill>
          <p:spPr bwMode="auto">
            <a:xfrm>
              <a:off x="4734019" y="5172292"/>
              <a:ext cx="1100949"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0" name="Picture 7"/>
            <p:cNvPicPr preferRelativeResize="0">
              <a:picLocks noChangeArrowheads="1"/>
            </p:cNvPicPr>
            <p:nvPr/>
          </p:nvPicPr>
          <p:blipFill>
            <a:blip r:embed="rId15">
              <a:extLst>
                <a:ext uri="{28A0092B-C50C-407E-A947-70E740481C1C}">
                  <a14:useLocalDpi xmlns:a14="http://schemas.microsoft.com/office/drawing/2010/main" val="0"/>
                </a:ext>
              </a:extLst>
            </a:blip>
            <a:srcRect t="11787" b="6610"/>
            <a:stretch>
              <a:fillRect/>
            </a:stretch>
          </p:blipFill>
          <p:spPr bwMode="auto">
            <a:xfrm>
              <a:off x="4736518" y="3981164"/>
              <a:ext cx="10989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1" name="Picture 8"/>
            <p:cNvPicPr>
              <a:picLocks noChangeAspect="1" noChangeArrowheads="1"/>
            </p:cNvPicPr>
            <p:nvPr/>
          </p:nvPicPr>
          <p:blipFill>
            <a:blip r:embed="rId16">
              <a:extLst>
                <a:ext uri="{28A0092B-C50C-407E-A947-70E740481C1C}">
                  <a14:useLocalDpi xmlns:a14="http://schemas.microsoft.com/office/drawing/2010/main" val="0"/>
                </a:ext>
              </a:extLst>
            </a:blip>
            <a:srcRect t="7373" b="7445"/>
            <a:stretch>
              <a:fillRect/>
            </a:stretch>
          </p:blipFill>
          <p:spPr bwMode="auto">
            <a:xfrm>
              <a:off x="4735619" y="4278363"/>
              <a:ext cx="1099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5619" y="4573962"/>
              <a:ext cx="1099850" cy="2768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4" name="Picture 2"/>
            <p:cNvPicPr>
              <a:picLocks noChangeAspect="1" noChangeArrowheads="1"/>
            </p:cNvPicPr>
            <p:nvPr/>
          </p:nvPicPr>
          <p:blipFill>
            <a:blip r:embed="rId18">
              <a:extLst>
                <a:ext uri="{28A0092B-C50C-407E-A947-70E740481C1C}">
                  <a14:useLocalDpi xmlns:a14="http://schemas.microsoft.com/office/drawing/2010/main" val="0"/>
                </a:ext>
              </a:extLst>
            </a:blip>
            <a:srcRect t="1848" b="7724"/>
            <a:stretch>
              <a:fillRect/>
            </a:stretch>
          </p:blipFill>
          <p:spPr bwMode="auto">
            <a:xfrm>
              <a:off x="5961251" y="5176192"/>
              <a:ext cx="1095850" cy="2730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5" name="Picture 3"/>
            <p:cNvPicPr>
              <a:picLocks noChangeAspect="1" noChangeArrowheads="1"/>
            </p:cNvPicPr>
            <p:nvPr/>
          </p:nvPicPr>
          <p:blipFill>
            <a:blip r:embed="rId19">
              <a:extLst>
                <a:ext uri="{28A0092B-C50C-407E-A947-70E740481C1C}">
                  <a14:useLocalDpi xmlns:a14="http://schemas.microsoft.com/office/drawing/2010/main" val="0"/>
                </a:ext>
              </a:extLst>
            </a:blip>
            <a:srcRect t="107" b="4498"/>
            <a:stretch>
              <a:fillRect/>
            </a:stretch>
          </p:blipFill>
          <p:spPr bwMode="auto">
            <a:xfrm>
              <a:off x="5960151" y="3983564"/>
              <a:ext cx="10963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6" name="Picture 6"/>
            <p:cNvPicPr>
              <a:picLocks noChangeAspect="1" noChangeArrowheads="1"/>
            </p:cNvPicPr>
            <p:nvPr/>
          </p:nvPicPr>
          <p:blipFill>
            <a:blip r:embed="rId20">
              <a:extLst>
                <a:ext uri="{28A0092B-C50C-407E-A947-70E740481C1C}">
                  <a14:useLocalDpi xmlns:a14="http://schemas.microsoft.com/office/drawing/2010/main" val="0"/>
                </a:ext>
              </a:extLst>
            </a:blip>
            <a:srcRect t="9071" b="13126"/>
            <a:stretch>
              <a:fillRect/>
            </a:stretch>
          </p:blipFill>
          <p:spPr bwMode="auto">
            <a:xfrm>
              <a:off x="5960951" y="4280763"/>
              <a:ext cx="1097850" cy="2769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8" name="Picture 12"/>
            <p:cNvPicPr>
              <a:picLocks noChangeAspect="1" noChangeArrowheads="1"/>
            </p:cNvPicPr>
            <p:nvPr/>
          </p:nvPicPr>
          <p:blipFill>
            <a:blip r:embed="rId21">
              <a:extLst>
                <a:ext uri="{28A0092B-C50C-407E-A947-70E740481C1C}">
                  <a14:useLocalDpi xmlns:a14="http://schemas.microsoft.com/office/drawing/2010/main" val="0"/>
                </a:ext>
              </a:extLst>
            </a:blip>
            <a:srcRect t="9149" b="9857"/>
            <a:stretch>
              <a:fillRect/>
            </a:stretch>
          </p:blipFill>
          <p:spPr bwMode="auto">
            <a:xfrm>
              <a:off x="5960951" y="4573962"/>
              <a:ext cx="1097850" cy="275799"/>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4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4819" y="4872861"/>
              <a:ext cx="1100050" cy="2769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pic>
          <p:nvPicPr>
            <p:cNvPr id="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1651" y="4872861"/>
              <a:ext cx="1096950" cy="276699"/>
            </a:xfrm>
            <a:prstGeom prst="rect">
              <a:avLst/>
            </a:prstGeom>
            <a:noFill/>
            <a:ln>
              <a:noFill/>
            </a:ln>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pic>
      </p:grpSp>
      <p:sp>
        <p:nvSpPr>
          <p:cNvPr id="68" name="ZoneTexte 67"/>
          <p:cNvSpPr txBox="1"/>
          <p:nvPr/>
        </p:nvSpPr>
        <p:spPr>
          <a:xfrm>
            <a:off x="539552" y="4446619"/>
            <a:ext cx="8261904" cy="1477328"/>
          </a:xfrm>
          <a:prstGeom prst="rect">
            <a:avLst/>
          </a:prstGeom>
          <a:noFill/>
        </p:spPr>
        <p:txBody>
          <a:bodyPr wrap="square" rtlCol="0">
            <a:spAutoFit/>
          </a:bodyPr>
          <a:lstStyle/>
          <a:p>
            <a:pPr>
              <a:lnSpc>
                <a:spcPct val="150000"/>
              </a:lnSpc>
            </a:pPr>
            <a:r>
              <a:rPr lang="fr-FR" dirty="0"/>
              <a:t>	</a:t>
            </a:r>
            <a:r>
              <a:rPr lang="en-US" sz="1400" i="1" dirty="0"/>
              <a:t>PGRP</a:t>
            </a:r>
            <a:r>
              <a:rPr lang="en-US" sz="1400" dirty="0"/>
              <a:t> is a pattern recognition receptor that binds the peptidoglycans </a:t>
            </a:r>
            <a:r>
              <a:rPr lang="en-US" sz="1400" dirty="0" smtClean="0"/>
              <a:t>of bacterial </a:t>
            </a:r>
            <a:r>
              <a:rPr lang="en-US" sz="1400" dirty="0"/>
              <a:t>cell </a:t>
            </a:r>
            <a:r>
              <a:rPr lang="en-US" sz="1400" dirty="0" smtClean="0"/>
              <a:t>walls </a:t>
            </a:r>
          </a:p>
          <a:p>
            <a:pPr>
              <a:lnSpc>
                <a:spcPct val="150000"/>
              </a:lnSpc>
            </a:pPr>
            <a:r>
              <a:rPr lang="en-US" sz="1400" dirty="0"/>
              <a:t>	</a:t>
            </a:r>
            <a:r>
              <a:rPr lang="en-US" sz="1400" i="1" dirty="0" smtClean="0"/>
              <a:t>Defensin</a:t>
            </a:r>
            <a:r>
              <a:rPr lang="en-US" sz="1400" dirty="0" smtClean="0"/>
              <a:t> is </a:t>
            </a:r>
            <a:r>
              <a:rPr lang="en-US" sz="1400" dirty="0"/>
              <a:t>an antimicrobial peptide that disrupts the </a:t>
            </a:r>
            <a:r>
              <a:rPr lang="en-US" sz="1400" dirty="0" smtClean="0"/>
              <a:t>bacterial cytoplasmic</a:t>
            </a:r>
            <a:r>
              <a:rPr lang="en-US" sz="1400" dirty="0"/>
              <a:t> </a:t>
            </a:r>
            <a:r>
              <a:rPr lang="en-US" sz="1400" dirty="0" smtClean="0"/>
              <a:t>membrane</a:t>
            </a:r>
          </a:p>
          <a:p>
            <a:pPr>
              <a:lnSpc>
                <a:spcPct val="150000"/>
              </a:lnSpc>
            </a:pPr>
            <a:r>
              <a:rPr lang="en-US" sz="1400" dirty="0"/>
              <a:t>	</a:t>
            </a:r>
            <a:r>
              <a:rPr lang="en-US" sz="1400" i="1" dirty="0" smtClean="0"/>
              <a:t>Histone </a:t>
            </a:r>
            <a:r>
              <a:rPr lang="en-US" sz="1400" i="1" dirty="0"/>
              <a:t>2A </a:t>
            </a:r>
            <a:r>
              <a:rPr lang="en-US" sz="1400" dirty="0"/>
              <a:t>(H2A) </a:t>
            </a:r>
            <a:r>
              <a:rPr lang="en-US" sz="1400" dirty="0" smtClean="0"/>
              <a:t>may </a:t>
            </a:r>
            <a:r>
              <a:rPr lang="en-US" sz="1400" dirty="0"/>
              <a:t>have </a:t>
            </a:r>
            <a:r>
              <a:rPr lang="en-US" sz="1400" dirty="0" smtClean="0"/>
              <a:t>an evolutionarily </a:t>
            </a:r>
            <a:r>
              <a:rPr lang="en-US" sz="1400" dirty="0"/>
              <a:t>conserved role in innate immune </a:t>
            </a:r>
            <a:r>
              <a:rPr lang="en-US" sz="1400" dirty="0" smtClean="0"/>
              <a:t>defense</a:t>
            </a:r>
          </a:p>
          <a:p>
            <a:pPr>
              <a:lnSpc>
                <a:spcPct val="150000"/>
              </a:lnSpc>
            </a:pPr>
            <a:r>
              <a:rPr lang="en-US" sz="1400" dirty="0" smtClean="0"/>
              <a:t>	</a:t>
            </a:r>
            <a:r>
              <a:rPr lang="en-US" sz="1400" i="1" dirty="0" err="1" smtClean="0"/>
              <a:t>Vitellogenin</a:t>
            </a:r>
            <a:r>
              <a:rPr lang="en-US" sz="1400" dirty="0" smtClean="0"/>
              <a:t> </a:t>
            </a:r>
            <a:r>
              <a:rPr lang="en-US" sz="1400" dirty="0"/>
              <a:t>(Vg) </a:t>
            </a:r>
            <a:r>
              <a:rPr lang="en-US" sz="1400" dirty="0" smtClean="0"/>
              <a:t>also </a:t>
            </a:r>
            <a:r>
              <a:rPr lang="en-US" sz="1400" dirty="0"/>
              <a:t>have important function in the immune system in social </a:t>
            </a:r>
            <a:r>
              <a:rPr lang="en-US" sz="1400" dirty="0" smtClean="0"/>
              <a:t>insects</a:t>
            </a:r>
            <a:endParaRPr lang="fr-FR" sz="1400" dirty="0" smtClean="0"/>
          </a:p>
        </p:txBody>
      </p:sp>
      <p:sp>
        <p:nvSpPr>
          <p:cNvPr id="2" name="Ellipse 1"/>
          <p:cNvSpPr/>
          <p:nvPr/>
        </p:nvSpPr>
        <p:spPr>
          <a:xfrm>
            <a:off x="3593542" y="3275480"/>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129487" y="5213595"/>
            <a:ext cx="1462260" cy="369332"/>
          </a:xfrm>
          <a:prstGeom prst="rect">
            <a:avLst/>
          </a:prstGeom>
          <a:noFill/>
        </p:spPr>
        <p:txBody>
          <a:bodyPr wrap="none" rtlCol="0">
            <a:spAutoFit/>
          </a:bodyPr>
          <a:lstStyle/>
          <a:p>
            <a:pPr algn="ctr"/>
            <a:r>
              <a:rPr lang="fr-FR" b="1" dirty="0">
                <a:solidFill>
                  <a:srgbClr val="FF0000"/>
                </a:solidFill>
                <a:sym typeface="Symbol"/>
              </a:rPr>
              <a:t> </a:t>
            </a:r>
            <a:r>
              <a:rPr lang="fr-FR" b="1" dirty="0" smtClean="0">
                <a:solidFill>
                  <a:srgbClr val="FF0000"/>
                </a:solidFill>
                <a:sym typeface="Symbol"/>
              </a:rPr>
              <a:t>24h,  3d</a:t>
            </a:r>
          </a:p>
        </p:txBody>
      </p:sp>
      <p:sp>
        <p:nvSpPr>
          <p:cNvPr id="67" name="Ellipse 66"/>
          <p:cNvSpPr/>
          <p:nvPr/>
        </p:nvSpPr>
        <p:spPr>
          <a:xfrm>
            <a:off x="4869312" y="3287384"/>
            <a:ext cx="1161276" cy="369452"/>
          </a:xfrm>
          <a:prstGeom prst="ellipse">
            <a:avLst/>
          </a:prstGeom>
          <a:noFill/>
          <a:ln w="28575">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0" name="ZoneTexte 69"/>
          <p:cNvSpPr txBox="1"/>
          <p:nvPr/>
        </p:nvSpPr>
        <p:spPr>
          <a:xfrm>
            <a:off x="1979712" y="332656"/>
            <a:ext cx="5312673" cy="461665"/>
          </a:xfrm>
          <a:prstGeom prst="rect">
            <a:avLst/>
          </a:prstGeom>
          <a:noFill/>
        </p:spPr>
        <p:txBody>
          <a:bodyPr wrap="none" rtlCol="0">
            <a:spAutoFit/>
          </a:bodyPr>
          <a:lstStyle/>
          <a:p>
            <a:r>
              <a:rPr lang="fr-FR" sz="2400" b="1" dirty="0" err="1" smtClean="0"/>
              <a:t>Detection</a:t>
            </a:r>
            <a:r>
              <a:rPr lang="fr-FR" sz="2400" b="1" dirty="0" smtClean="0"/>
              <a:t> of the </a:t>
            </a:r>
            <a:r>
              <a:rPr lang="fr-FR" sz="2400" b="1" dirty="0" err="1" smtClean="0"/>
              <a:t>chemical</a:t>
            </a:r>
            <a:r>
              <a:rPr lang="fr-FR" sz="2400" b="1" dirty="0" smtClean="0"/>
              <a:t> agression?</a:t>
            </a:r>
            <a:endParaRPr lang="fr-FR" sz="2400" b="1" dirty="0"/>
          </a:p>
        </p:txBody>
      </p:sp>
      <p:sp>
        <p:nvSpPr>
          <p:cNvPr id="65" name="ZoneTexte 64"/>
          <p:cNvSpPr txBox="1"/>
          <p:nvPr/>
        </p:nvSpPr>
        <p:spPr>
          <a:xfrm>
            <a:off x="2195736" y="6165304"/>
            <a:ext cx="4852610" cy="461665"/>
          </a:xfrm>
          <a:prstGeom prst="rect">
            <a:avLst/>
          </a:prstGeom>
          <a:noFill/>
        </p:spPr>
        <p:txBody>
          <a:bodyPr wrap="none" rtlCol="0">
            <a:spAutoFit/>
          </a:bodyPr>
          <a:lstStyle/>
          <a:p>
            <a:r>
              <a:rPr lang="fr-FR" sz="2400" b="1" dirty="0" smtClean="0"/>
              <a:t>Activation of the immune system</a:t>
            </a:r>
            <a:endParaRPr lang="fr-FR" sz="2400" b="1" dirty="0"/>
          </a:p>
        </p:txBody>
      </p:sp>
      <p:sp>
        <p:nvSpPr>
          <p:cNvPr id="69" name="Ellipse 68"/>
          <p:cNvSpPr/>
          <p:nvPr/>
        </p:nvSpPr>
        <p:spPr>
          <a:xfrm>
            <a:off x="2398958" y="2937048"/>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1" name="ZoneTexte 70"/>
          <p:cNvSpPr txBox="1"/>
          <p:nvPr/>
        </p:nvSpPr>
        <p:spPr>
          <a:xfrm>
            <a:off x="226122" y="5535159"/>
            <a:ext cx="1374094" cy="369332"/>
          </a:xfrm>
          <a:prstGeom prst="rect">
            <a:avLst/>
          </a:prstGeom>
          <a:noFill/>
        </p:spPr>
        <p:txBody>
          <a:bodyPr wrap="none" rtlCol="0">
            <a:spAutoFit/>
          </a:bodyPr>
          <a:lstStyle/>
          <a:p>
            <a:pPr algn="ctr"/>
            <a:r>
              <a:rPr lang="fr-FR" b="1" dirty="0">
                <a:solidFill>
                  <a:srgbClr val="FF0000"/>
                </a:solidFill>
                <a:sym typeface="Symbol"/>
              </a:rPr>
              <a:t> </a:t>
            </a:r>
            <a:r>
              <a:rPr lang="fr-FR" b="1" dirty="0" smtClean="0">
                <a:solidFill>
                  <a:srgbClr val="FF0000"/>
                </a:solidFill>
                <a:sym typeface="Symbol"/>
              </a:rPr>
              <a:t>24h, </a:t>
            </a:r>
            <a:r>
              <a:rPr lang="fr-FR" sz="1000" b="1" dirty="0" smtClean="0">
                <a:solidFill>
                  <a:srgbClr val="FF0000"/>
                </a:solidFill>
                <a:sym typeface="Symbol"/>
              </a:rPr>
              <a:t> </a:t>
            </a:r>
            <a:r>
              <a:rPr lang="fr-FR" b="1" dirty="0" smtClean="0">
                <a:solidFill>
                  <a:srgbClr val="FF0000"/>
                </a:solidFill>
                <a:sym typeface="Symbol"/>
              </a:rPr>
              <a:t>3d</a:t>
            </a:r>
          </a:p>
        </p:txBody>
      </p:sp>
      <p:sp>
        <p:nvSpPr>
          <p:cNvPr id="72" name="Ellipse 71"/>
          <p:cNvSpPr/>
          <p:nvPr/>
        </p:nvSpPr>
        <p:spPr>
          <a:xfrm>
            <a:off x="6163481" y="2273760"/>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3" name="ZoneTexte 72"/>
          <p:cNvSpPr txBox="1"/>
          <p:nvPr/>
        </p:nvSpPr>
        <p:spPr>
          <a:xfrm>
            <a:off x="107504" y="4392323"/>
            <a:ext cx="1576072" cy="646331"/>
          </a:xfrm>
          <a:prstGeom prst="rect">
            <a:avLst/>
          </a:prstGeom>
          <a:noFill/>
        </p:spPr>
        <p:txBody>
          <a:bodyPr wrap="none" rtlCol="0">
            <a:spAutoFit/>
          </a:bodyPr>
          <a:lstStyle/>
          <a:p>
            <a:pPr algn="ctr"/>
            <a:r>
              <a:rPr lang="fr-FR" sz="1000" b="1" dirty="0" smtClean="0">
                <a:solidFill>
                  <a:srgbClr val="FF0000"/>
                </a:solidFill>
                <a:sym typeface="Symbol"/>
              </a:rPr>
              <a:t></a:t>
            </a:r>
            <a:r>
              <a:rPr lang="fr-FR" b="1" dirty="0" smtClean="0">
                <a:solidFill>
                  <a:srgbClr val="FF0000"/>
                </a:solidFill>
                <a:sym typeface="Symbol"/>
              </a:rPr>
              <a:t> 24h and 3d </a:t>
            </a:r>
          </a:p>
          <a:p>
            <a:pPr algn="ctr"/>
            <a:r>
              <a:rPr lang="fr-FR" b="1" dirty="0" smtClean="0">
                <a:solidFill>
                  <a:srgbClr val="FF0000"/>
                </a:solidFill>
                <a:sym typeface="Symbol"/>
              </a:rPr>
              <a:t> 7d</a:t>
            </a:r>
            <a:endParaRPr lang="fr-FR" b="1" dirty="0">
              <a:solidFill>
                <a:srgbClr val="FF0000"/>
              </a:solidFill>
            </a:endParaRPr>
          </a:p>
        </p:txBody>
      </p:sp>
      <p:sp>
        <p:nvSpPr>
          <p:cNvPr id="74" name="Ellipse 73"/>
          <p:cNvSpPr/>
          <p:nvPr/>
        </p:nvSpPr>
        <p:spPr>
          <a:xfrm>
            <a:off x="4876908" y="2259633"/>
            <a:ext cx="1161276" cy="369452"/>
          </a:xfrm>
          <a:prstGeom prst="ellipse">
            <a:avLst/>
          </a:prstGeom>
          <a:noFill/>
          <a:ln w="12700">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5" name="Ellipse 74"/>
          <p:cNvSpPr/>
          <p:nvPr/>
        </p:nvSpPr>
        <p:spPr>
          <a:xfrm>
            <a:off x="3609031" y="2256929"/>
            <a:ext cx="1161276" cy="369452"/>
          </a:xfrm>
          <a:prstGeom prst="ellipse">
            <a:avLst/>
          </a:prstGeom>
          <a:noFill/>
          <a:ln w="12700">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6" name="Ellipse 75"/>
          <p:cNvSpPr/>
          <p:nvPr/>
        </p:nvSpPr>
        <p:spPr>
          <a:xfrm>
            <a:off x="2398958" y="2603572"/>
            <a:ext cx="1161276" cy="369452"/>
          </a:xfrm>
          <a:prstGeom prst="ellipse">
            <a:avLst/>
          </a:prstGeom>
          <a:noFill/>
          <a:ln>
            <a:solidFill>
              <a:srgbClr val="DD272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7" name="ZoneTexte 76"/>
          <p:cNvSpPr txBox="1"/>
          <p:nvPr/>
        </p:nvSpPr>
        <p:spPr>
          <a:xfrm>
            <a:off x="819800" y="4896379"/>
            <a:ext cx="747320" cy="369332"/>
          </a:xfrm>
          <a:prstGeom prst="rect">
            <a:avLst/>
          </a:prstGeom>
          <a:noFill/>
        </p:spPr>
        <p:txBody>
          <a:bodyPr wrap="none" rtlCol="0">
            <a:spAutoFit/>
          </a:bodyPr>
          <a:lstStyle/>
          <a:p>
            <a:r>
              <a:rPr lang="fr-FR" b="1" dirty="0" smtClean="0">
                <a:solidFill>
                  <a:srgbClr val="FF0000"/>
                </a:solidFill>
                <a:sym typeface="Symbol"/>
              </a:rPr>
              <a:t> 24h</a:t>
            </a:r>
            <a:endParaRPr lang="fr-FR" b="1" dirty="0">
              <a:solidFill>
                <a:srgbClr val="FF0000"/>
              </a:solidFill>
            </a:endParaRPr>
          </a:p>
        </p:txBody>
      </p:sp>
      <p:sp>
        <p:nvSpPr>
          <p:cNvPr id="37" name="Espace réservé du numéro de diapositive 36"/>
          <p:cNvSpPr>
            <a:spLocks noGrp="1"/>
          </p:cNvSpPr>
          <p:nvPr>
            <p:ph type="sldNum" sz="quarter" idx="12"/>
          </p:nvPr>
        </p:nvSpPr>
        <p:spPr/>
        <p:txBody>
          <a:bodyPr/>
          <a:lstStyle/>
          <a:p>
            <a:fld id="{E75ED75C-C1CD-4FD8-959E-BF1A74D25948}" type="slidenum">
              <a:rPr lang="fr-FR" smtClean="0"/>
              <a:t>24</a:t>
            </a:fld>
            <a:endParaRPr lang="fr-FR"/>
          </a:p>
        </p:txBody>
      </p:sp>
    </p:spTree>
    <p:extLst>
      <p:ext uri="{BB962C8B-B14F-4D97-AF65-F5344CB8AC3E}">
        <p14:creationId xmlns:p14="http://schemas.microsoft.com/office/powerpoint/2010/main" val="294753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91880" y="358492"/>
            <a:ext cx="1553630" cy="461665"/>
          </a:xfrm>
          <a:prstGeom prst="rect">
            <a:avLst/>
          </a:prstGeom>
          <a:noFill/>
        </p:spPr>
        <p:txBody>
          <a:bodyPr wrap="none" rtlCol="0">
            <a:spAutoFit/>
          </a:bodyPr>
          <a:lstStyle/>
          <a:p>
            <a:r>
              <a:rPr lang="fr-FR" sz="2400" b="1" dirty="0" err="1" smtClean="0"/>
              <a:t>Summary</a:t>
            </a:r>
            <a:endParaRPr lang="fr-FR" sz="2400" b="1" dirty="0"/>
          </a:p>
        </p:txBody>
      </p:sp>
      <p:sp>
        <p:nvSpPr>
          <p:cNvPr id="3" name="ZoneTexte 2"/>
          <p:cNvSpPr txBox="1"/>
          <p:nvPr/>
        </p:nvSpPr>
        <p:spPr>
          <a:xfrm>
            <a:off x="641856" y="1268760"/>
            <a:ext cx="8111519" cy="4524315"/>
          </a:xfrm>
          <a:prstGeom prst="rect">
            <a:avLst/>
          </a:prstGeom>
          <a:noFill/>
        </p:spPr>
        <p:txBody>
          <a:bodyPr wrap="square" rtlCol="0">
            <a:spAutoFit/>
          </a:bodyPr>
          <a:lstStyle/>
          <a:p>
            <a:pPr marL="285750" indent="-285750">
              <a:lnSpc>
                <a:spcPct val="150000"/>
              </a:lnSpc>
              <a:buFont typeface="Arial" pitchFamily="34" charset="0"/>
              <a:buChar char="•"/>
            </a:pPr>
            <a:r>
              <a:rPr lang="fr-FR" sz="2400" dirty="0" err="1" smtClean="0"/>
              <a:t>Ants</a:t>
            </a:r>
            <a:r>
              <a:rPr lang="fr-FR" sz="2400" dirty="0" smtClean="0"/>
              <a:t> </a:t>
            </a:r>
            <a:r>
              <a:rPr lang="fr-FR" sz="2400" dirty="0" err="1" smtClean="0"/>
              <a:t>suffer</a:t>
            </a:r>
            <a:r>
              <a:rPr lang="fr-FR" sz="2400" dirty="0" smtClean="0"/>
              <a:t> a </a:t>
            </a:r>
            <a:r>
              <a:rPr lang="fr-FR" sz="2400" dirty="0" err="1" smtClean="0"/>
              <a:t>chronic</a:t>
            </a:r>
            <a:r>
              <a:rPr lang="fr-FR" sz="2400" dirty="0" smtClean="0"/>
              <a:t> exposition to </a:t>
            </a:r>
            <a:r>
              <a:rPr lang="fr-FR" sz="2400" dirty="0" err="1" smtClean="0"/>
              <a:t>low</a:t>
            </a:r>
            <a:r>
              <a:rPr lang="fr-FR" sz="2400" dirty="0" smtClean="0"/>
              <a:t> doses of </a:t>
            </a:r>
            <a:r>
              <a:rPr lang="fr-FR" sz="2400" dirty="0" err="1" smtClean="0"/>
              <a:t>phthalates</a:t>
            </a:r>
            <a:r>
              <a:rPr lang="fr-FR" sz="2400" dirty="0" smtClean="0"/>
              <a:t>, </a:t>
            </a:r>
            <a:r>
              <a:rPr lang="fr-FR" sz="2400" dirty="0" err="1" smtClean="0"/>
              <a:t>mainly</a:t>
            </a:r>
            <a:r>
              <a:rPr lang="fr-FR" sz="2400" dirty="0" smtClean="0"/>
              <a:t> DEHP, DBP and </a:t>
            </a:r>
            <a:r>
              <a:rPr lang="fr-FR" sz="2400" dirty="0" err="1" smtClean="0"/>
              <a:t>DiBP</a:t>
            </a:r>
            <a:endParaRPr lang="fr-FR" sz="2400" dirty="0" smtClean="0"/>
          </a:p>
          <a:p>
            <a:pPr marL="285750" indent="-285750">
              <a:lnSpc>
                <a:spcPct val="150000"/>
              </a:lnSpc>
              <a:buFont typeface="Arial" pitchFamily="34" charset="0"/>
              <a:buChar char="•"/>
            </a:pPr>
            <a:r>
              <a:rPr lang="fr-FR" sz="2400" dirty="0" smtClean="0"/>
              <a:t>A part of </a:t>
            </a:r>
            <a:r>
              <a:rPr lang="fr-FR" sz="2400" dirty="0" err="1" smtClean="0"/>
              <a:t>phthalates</a:t>
            </a:r>
            <a:r>
              <a:rPr lang="fr-FR" sz="2400" dirty="0" smtClean="0"/>
              <a:t> </a:t>
            </a:r>
            <a:r>
              <a:rPr lang="fr-FR" sz="2400" dirty="0" err="1" smtClean="0"/>
              <a:t>adsorbed</a:t>
            </a:r>
            <a:r>
              <a:rPr lang="fr-FR" sz="2400" dirty="0" smtClean="0"/>
              <a:t> onto the </a:t>
            </a:r>
            <a:r>
              <a:rPr lang="fr-FR" sz="2400" dirty="0" err="1" smtClean="0"/>
              <a:t>cuticle</a:t>
            </a:r>
            <a:r>
              <a:rPr lang="fr-FR" sz="2400" dirty="0" smtClean="0"/>
              <a:t> </a:t>
            </a:r>
            <a:r>
              <a:rPr lang="fr-FR" sz="2400" dirty="0" err="1" smtClean="0"/>
              <a:t>is</a:t>
            </a:r>
            <a:r>
              <a:rPr lang="fr-FR" sz="2400" dirty="0" smtClean="0"/>
              <a:t> </a:t>
            </a:r>
            <a:r>
              <a:rPr lang="fr-FR" sz="2400" dirty="0" err="1" smtClean="0"/>
              <a:t>actively</a:t>
            </a:r>
            <a:r>
              <a:rPr lang="fr-FR" sz="2400" dirty="0" smtClean="0"/>
              <a:t> </a:t>
            </a:r>
            <a:r>
              <a:rPr lang="fr-FR" sz="2400" dirty="0" err="1" smtClean="0"/>
              <a:t>removed</a:t>
            </a:r>
            <a:r>
              <a:rPr lang="fr-FR" sz="2400" dirty="0" smtClean="0"/>
              <a:t> (</a:t>
            </a:r>
            <a:r>
              <a:rPr lang="fr-FR" sz="2400" dirty="0" err="1" smtClean="0"/>
              <a:t>metabolized</a:t>
            </a:r>
            <a:r>
              <a:rPr lang="fr-FR" sz="2400" dirty="0" smtClean="0"/>
              <a:t> ?) by the </a:t>
            </a:r>
            <a:r>
              <a:rPr lang="fr-FR" sz="2400" dirty="0" err="1" smtClean="0"/>
              <a:t>ant</a:t>
            </a:r>
            <a:endParaRPr lang="fr-FR" sz="2400" dirty="0" smtClean="0"/>
          </a:p>
          <a:p>
            <a:pPr marL="285750" indent="-285750">
              <a:lnSpc>
                <a:spcPct val="150000"/>
              </a:lnSpc>
              <a:buFont typeface="Arial" pitchFamily="34" charset="0"/>
              <a:buChar char="•"/>
            </a:pPr>
            <a:r>
              <a:rPr lang="fr-FR" sz="2400" dirty="0" smtClean="0"/>
              <a:t>The « </a:t>
            </a:r>
            <a:r>
              <a:rPr lang="fr-FR" sz="2400" dirty="0" err="1" smtClean="0"/>
              <a:t>ecological</a:t>
            </a:r>
            <a:r>
              <a:rPr lang="fr-FR" sz="2400" dirty="0" smtClean="0"/>
              <a:t> dose » </a:t>
            </a:r>
            <a:r>
              <a:rPr lang="fr-FR" sz="2400" dirty="0" err="1" smtClean="0"/>
              <a:t>that</a:t>
            </a:r>
            <a:r>
              <a:rPr lang="fr-FR" sz="2400" dirty="0" smtClean="0"/>
              <a:t> </a:t>
            </a:r>
            <a:r>
              <a:rPr lang="fr-FR" sz="2400" dirty="0" err="1" smtClean="0"/>
              <a:t>remain</a:t>
            </a:r>
            <a:r>
              <a:rPr lang="fr-FR" sz="2400" dirty="0" smtClean="0"/>
              <a:t> on the </a:t>
            </a:r>
            <a:r>
              <a:rPr lang="fr-FR" sz="2400" dirty="0" err="1" smtClean="0"/>
              <a:t>cuticle</a:t>
            </a:r>
            <a:r>
              <a:rPr lang="fr-FR" sz="2400" dirty="0" smtClean="0"/>
              <a:t> </a:t>
            </a:r>
            <a:r>
              <a:rPr lang="fr-FR" sz="2400" dirty="0" err="1" smtClean="0"/>
              <a:t>is</a:t>
            </a:r>
            <a:r>
              <a:rPr lang="fr-FR" sz="2400" dirty="0" smtClean="0"/>
              <a:t> </a:t>
            </a:r>
            <a:r>
              <a:rPr lang="fr-FR" sz="2400" dirty="0" err="1" smtClean="0"/>
              <a:t>enough</a:t>
            </a:r>
            <a:r>
              <a:rPr lang="fr-FR" sz="2400" dirty="0" smtClean="0"/>
              <a:t> to </a:t>
            </a:r>
            <a:r>
              <a:rPr lang="fr-FR" sz="2400" dirty="0" err="1" smtClean="0"/>
              <a:t>perturb</a:t>
            </a:r>
            <a:r>
              <a:rPr lang="fr-FR" sz="2400" dirty="0" smtClean="0"/>
              <a:t> </a:t>
            </a:r>
            <a:r>
              <a:rPr lang="fr-FR" sz="2400" dirty="0" err="1" smtClean="0"/>
              <a:t>ant’s</a:t>
            </a:r>
            <a:r>
              <a:rPr lang="fr-FR" sz="2400" dirty="0" smtClean="0"/>
              <a:t> </a:t>
            </a:r>
            <a:r>
              <a:rPr lang="fr-FR" sz="2400" dirty="0" err="1" smtClean="0"/>
              <a:t>physiology</a:t>
            </a:r>
            <a:r>
              <a:rPr lang="fr-FR" sz="2400" dirty="0" smtClean="0"/>
              <a:t>: DEHP </a:t>
            </a:r>
            <a:r>
              <a:rPr lang="fr-FR" sz="2400" dirty="0" err="1" smtClean="0"/>
              <a:t>induces</a:t>
            </a:r>
            <a:r>
              <a:rPr lang="fr-FR" sz="2400" dirty="0" smtClean="0"/>
              <a:t> a </a:t>
            </a:r>
            <a:r>
              <a:rPr lang="fr-FR" sz="2400" dirty="0" err="1" smtClean="0"/>
              <a:t>decline</a:t>
            </a:r>
            <a:r>
              <a:rPr lang="fr-FR" sz="2400" dirty="0" smtClean="0"/>
              <a:t> in </a:t>
            </a:r>
            <a:r>
              <a:rPr lang="fr-FR" sz="2400" dirty="0" err="1" smtClean="0"/>
              <a:t>queen</a:t>
            </a:r>
            <a:r>
              <a:rPr lang="fr-FR" sz="2400" dirty="0" smtClean="0"/>
              <a:t> </a:t>
            </a:r>
            <a:r>
              <a:rPr lang="fr-FR" sz="2400" dirty="0" err="1" smtClean="0"/>
              <a:t>fertility</a:t>
            </a:r>
            <a:r>
              <a:rPr lang="fr-FR" sz="2400" dirty="0" smtClean="0"/>
              <a:t> and an activation of the immune</a:t>
            </a:r>
            <a:r>
              <a:rPr lang="fr-FR" sz="2400" dirty="0"/>
              <a:t> </a:t>
            </a:r>
            <a:r>
              <a:rPr lang="fr-FR" sz="2400" dirty="0" smtClean="0"/>
              <a:t>system, </a:t>
            </a:r>
            <a:r>
              <a:rPr lang="fr-FR" sz="2400" dirty="0" err="1" smtClean="0"/>
              <a:t>without</a:t>
            </a:r>
            <a:r>
              <a:rPr lang="fr-FR" sz="2400" dirty="0" smtClean="0"/>
              <a:t> </a:t>
            </a:r>
            <a:r>
              <a:rPr lang="fr-FR" sz="2400" dirty="0" err="1" smtClean="0"/>
              <a:t>detectable</a:t>
            </a:r>
            <a:r>
              <a:rPr lang="fr-FR" sz="2400" dirty="0" smtClean="0"/>
              <a:t> </a:t>
            </a:r>
            <a:r>
              <a:rPr lang="fr-FR" sz="2400" dirty="0" err="1" smtClean="0"/>
              <a:t>oxidative</a:t>
            </a:r>
            <a:r>
              <a:rPr lang="fr-FR" sz="2400" dirty="0" smtClean="0"/>
              <a:t> stress</a:t>
            </a:r>
          </a:p>
        </p:txBody>
      </p:sp>
      <p:sp>
        <p:nvSpPr>
          <p:cNvPr id="4" name="Espace réservé du numéro de diapositive 3"/>
          <p:cNvSpPr>
            <a:spLocks noGrp="1"/>
          </p:cNvSpPr>
          <p:nvPr>
            <p:ph type="sldNum" sz="quarter" idx="12"/>
          </p:nvPr>
        </p:nvSpPr>
        <p:spPr/>
        <p:txBody>
          <a:bodyPr/>
          <a:lstStyle/>
          <a:p>
            <a:fld id="{E75ED75C-C1CD-4FD8-959E-BF1A74D25948}" type="slidenum">
              <a:rPr lang="fr-FR" smtClean="0"/>
              <a:t>25</a:t>
            </a:fld>
            <a:endParaRPr lang="fr-FR"/>
          </a:p>
        </p:txBody>
      </p:sp>
    </p:spTree>
    <p:extLst>
      <p:ext uri="{BB962C8B-B14F-4D97-AF65-F5344CB8AC3E}">
        <p14:creationId xmlns:p14="http://schemas.microsoft.com/office/powerpoint/2010/main" val="3730415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0640" y="188640"/>
            <a:ext cx="8111519" cy="1143775"/>
          </a:xfrm>
          <a:prstGeom prst="rect">
            <a:avLst/>
          </a:prstGeom>
          <a:noFill/>
        </p:spPr>
        <p:txBody>
          <a:bodyPr wrap="square" rtlCol="0">
            <a:spAutoFit/>
          </a:bodyPr>
          <a:lstStyle/>
          <a:p>
            <a:pPr algn="ctr">
              <a:lnSpc>
                <a:spcPct val="150000"/>
              </a:lnSpc>
            </a:pPr>
            <a:r>
              <a:rPr lang="fr-FR" sz="2400" b="1" dirty="0" err="1" smtClean="0"/>
              <a:t>Consequences</a:t>
            </a:r>
            <a:r>
              <a:rPr lang="fr-FR" sz="2400" b="1" dirty="0" smtClean="0"/>
              <a:t> of </a:t>
            </a:r>
            <a:r>
              <a:rPr lang="fr-FR" sz="2400" b="1" dirty="0" err="1" smtClean="0"/>
              <a:t>such</a:t>
            </a:r>
            <a:r>
              <a:rPr lang="fr-FR" sz="2400" b="1" dirty="0" smtClean="0"/>
              <a:t> a large </a:t>
            </a:r>
            <a:r>
              <a:rPr lang="fr-FR" sz="2400" b="1" dirty="0" err="1" smtClean="0"/>
              <a:t>scale</a:t>
            </a:r>
            <a:r>
              <a:rPr lang="fr-FR" sz="2400" b="1" dirty="0" smtClean="0"/>
              <a:t> and </a:t>
            </a:r>
            <a:r>
              <a:rPr lang="fr-FR" sz="2400" b="1" dirty="0" err="1" smtClean="0"/>
              <a:t>chronic</a:t>
            </a:r>
            <a:r>
              <a:rPr lang="fr-FR" sz="2400" b="1" dirty="0" smtClean="0"/>
              <a:t> contamination on </a:t>
            </a:r>
            <a:r>
              <a:rPr lang="fr-FR" sz="2400" b="1" dirty="0" err="1" smtClean="0"/>
              <a:t>wild</a:t>
            </a:r>
            <a:r>
              <a:rPr lang="fr-FR" sz="2400" b="1" dirty="0" smtClean="0"/>
              <a:t> </a:t>
            </a:r>
            <a:r>
              <a:rPr lang="fr-FR" sz="2400" b="1" dirty="0" err="1" smtClean="0"/>
              <a:t>ants</a:t>
            </a:r>
            <a:r>
              <a:rPr lang="fr-FR" sz="2400" b="1" dirty="0" smtClean="0"/>
              <a:t> populations?</a:t>
            </a:r>
          </a:p>
        </p:txBody>
      </p:sp>
      <p:sp>
        <p:nvSpPr>
          <p:cNvPr id="4" name="ZoneTexte 3"/>
          <p:cNvSpPr txBox="1"/>
          <p:nvPr/>
        </p:nvSpPr>
        <p:spPr>
          <a:xfrm>
            <a:off x="899592" y="1772816"/>
            <a:ext cx="7379696" cy="2308324"/>
          </a:xfrm>
          <a:prstGeom prst="rect">
            <a:avLst/>
          </a:prstGeom>
          <a:noFill/>
        </p:spPr>
        <p:txBody>
          <a:bodyPr wrap="square" rtlCol="0">
            <a:spAutoFit/>
          </a:bodyPr>
          <a:lstStyle/>
          <a:p>
            <a:pPr marL="285750" indent="-285750">
              <a:lnSpc>
                <a:spcPct val="150000"/>
              </a:lnSpc>
              <a:buFont typeface="Arial" pitchFamily="34" charset="0"/>
              <a:buChar char="•"/>
            </a:pPr>
            <a:r>
              <a:rPr lang="fr-FR" sz="2400" dirty="0" smtClean="0"/>
              <a:t>Over the reproductive output of colonies?</a:t>
            </a:r>
          </a:p>
          <a:p>
            <a:pPr marL="285750" indent="-285750">
              <a:lnSpc>
                <a:spcPct val="150000"/>
              </a:lnSpc>
              <a:buFont typeface="Arial" pitchFamily="34" charset="0"/>
              <a:buChar char="•"/>
            </a:pPr>
            <a:r>
              <a:rPr lang="fr-FR" sz="2400" dirty="0" smtClean="0"/>
              <a:t>Over the </a:t>
            </a:r>
            <a:r>
              <a:rPr lang="fr-FR" sz="2400" dirty="0" err="1" smtClean="0"/>
              <a:t>immuno-competence</a:t>
            </a:r>
            <a:r>
              <a:rPr lang="fr-FR" sz="2400" dirty="0" smtClean="0"/>
              <a:t> of </a:t>
            </a:r>
            <a:r>
              <a:rPr lang="fr-FR" sz="2400" dirty="0" err="1" smtClean="0"/>
              <a:t>individual</a:t>
            </a:r>
            <a:r>
              <a:rPr lang="fr-FR" sz="2400" dirty="0" smtClean="0"/>
              <a:t> </a:t>
            </a:r>
            <a:r>
              <a:rPr lang="fr-FR" sz="2400" dirty="0" err="1" smtClean="0"/>
              <a:t>ants</a:t>
            </a:r>
            <a:r>
              <a:rPr lang="fr-FR" sz="2400" dirty="0" smtClean="0"/>
              <a:t>? </a:t>
            </a:r>
          </a:p>
          <a:p>
            <a:pPr marL="285750" indent="-285750">
              <a:lnSpc>
                <a:spcPct val="150000"/>
              </a:lnSpc>
              <a:buFont typeface="Arial" pitchFamily="34" charset="0"/>
              <a:buChar char="•"/>
            </a:pPr>
            <a:r>
              <a:rPr lang="fr-FR" sz="2400" dirty="0" smtClean="0"/>
              <a:t>Over the social interactions </a:t>
            </a:r>
            <a:r>
              <a:rPr lang="fr-FR" sz="2400" dirty="0" err="1" smtClean="0"/>
              <a:t>based</a:t>
            </a:r>
            <a:r>
              <a:rPr lang="fr-FR" sz="2400" dirty="0" smtClean="0"/>
              <a:t> on </a:t>
            </a:r>
            <a:r>
              <a:rPr lang="fr-FR" sz="2400" dirty="0" err="1" smtClean="0"/>
              <a:t>cuticular</a:t>
            </a:r>
            <a:r>
              <a:rPr lang="fr-FR" sz="2400" dirty="0" smtClean="0"/>
              <a:t> compounds</a:t>
            </a:r>
          </a:p>
        </p:txBody>
      </p:sp>
      <p:pic>
        <p:nvPicPr>
          <p:cNvPr id="5" name="Picture 5"/>
          <p:cNvPicPr/>
          <p:nvPr/>
        </p:nvPicPr>
        <p:blipFill>
          <a:blip r:embed="rId3"/>
          <a:srcRect/>
          <a:stretch>
            <a:fillRect/>
          </a:stretch>
        </p:blipFill>
        <p:spPr bwMode="auto">
          <a:xfrm>
            <a:off x="4139952" y="3933056"/>
            <a:ext cx="4320480" cy="2735383"/>
          </a:xfrm>
          <a:prstGeom prst="rect">
            <a:avLst/>
          </a:prstGeom>
          <a:noFill/>
          <a:ln w="9525">
            <a:noFill/>
            <a:miter lim="800000"/>
            <a:headEnd/>
            <a:tailEnd/>
          </a:ln>
        </p:spPr>
      </p:pic>
      <p:grpSp>
        <p:nvGrpSpPr>
          <p:cNvPr id="13" name="Groupe 12"/>
          <p:cNvGrpSpPr/>
          <p:nvPr/>
        </p:nvGrpSpPr>
        <p:grpSpPr>
          <a:xfrm>
            <a:off x="5291716" y="4186721"/>
            <a:ext cx="984932" cy="543546"/>
            <a:chOff x="7673813" y="5531260"/>
            <a:chExt cx="984932" cy="543546"/>
          </a:xfrm>
        </p:grpSpPr>
        <p:sp>
          <p:nvSpPr>
            <p:cNvPr id="9" name="Rectangle 8"/>
            <p:cNvSpPr/>
            <p:nvPr/>
          </p:nvSpPr>
          <p:spPr>
            <a:xfrm>
              <a:off x="7673813" y="5665837"/>
              <a:ext cx="72000" cy="72008"/>
            </a:xfrm>
            <a:prstGeom prst="rect">
              <a:avLst/>
            </a:prstGeom>
            <a:solidFill>
              <a:srgbClr val="004FEE"/>
            </a:solidFill>
            <a:ln>
              <a:solidFill>
                <a:srgbClr val="004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755549" y="5531260"/>
              <a:ext cx="903196" cy="307777"/>
            </a:xfrm>
            <a:prstGeom prst="rect">
              <a:avLst/>
            </a:prstGeom>
            <a:noFill/>
          </p:spPr>
          <p:txBody>
            <a:bodyPr wrap="none" rtlCol="0">
              <a:spAutoFit/>
            </a:bodyPr>
            <a:lstStyle/>
            <a:p>
              <a:r>
                <a:rPr lang="fr-FR" sz="1400" b="1" dirty="0" err="1" smtClean="0">
                  <a:latin typeface="Calibri" pitchFamily="34" charset="0"/>
                </a:rPr>
                <a:t>methanol</a:t>
              </a:r>
              <a:endParaRPr lang="fr-FR" sz="1400" b="1" dirty="0">
                <a:latin typeface="Calibri" pitchFamily="34" charset="0"/>
              </a:endParaRPr>
            </a:p>
          </p:txBody>
        </p:sp>
        <p:sp>
          <p:nvSpPr>
            <p:cNvPr id="11" name="Rectangle 10"/>
            <p:cNvSpPr/>
            <p:nvPr/>
          </p:nvSpPr>
          <p:spPr>
            <a:xfrm rot="2700000">
              <a:off x="7683541" y="5891589"/>
              <a:ext cx="72000"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D2723"/>
                  </a:solidFill>
                </a:ln>
                <a:solidFill>
                  <a:srgbClr val="DD2723"/>
                </a:solidFill>
              </a:endParaRPr>
            </a:p>
          </p:txBody>
        </p:sp>
        <p:sp>
          <p:nvSpPr>
            <p:cNvPr id="12" name="ZoneTexte 11"/>
            <p:cNvSpPr txBox="1"/>
            <p:nvPr/>
          </p:nvSpPr>
          <p:spPr>
            <a:xfrm>
              <a:off x="7759273" y="5767029"/>
              <a:ext cx="596638" cy="307777"/>
            </a:xfrm>
            <a:prstGeom prst="rect">
              <a:avLst/>
            </a:prstGeom>
            <a:noFill/>
          </p:spPr>
          <p:txBody>
            <a:bodyPr wrap="none" rtlCol="0">
              <a:spAutoFit/>
            </a:bodyPr>
            <a:lstStyle/>
            <a:p>
              <a:r>
                <a:rPr lang="fr-FR" sz="1400" b="1" dirty="0" smtClean="0">
                  <a:latin typeface="Calibri" pitchFamily="34" charset="0"/>
                </a:rPr>
                <a:t>DEHP</a:t>
              </a:r>
              <a:endParaRPr lang="fr-FR" sz="1400" b="1" dirty="0">
                <a:latin typeface="Calibri" pitchFamily="34" charset="0"/>
              </a:endParaRPr>
            </a:p>
          </p:txBody>
        </p:sp>
      </p:grpSp>
      <p:sp>
        <p:nvSpPr>
          <p:cNvPr id="14" name="ZoneTexte 13"/>
          <p:cNvSpPr txBox="1"/>
          <p:nvPr/>
        </p:nvSpPr>
        <p:spPr>
          <a:xfrm>
            <a:off x="554743" y="5517232"/>
            <a:ext cx="3528393" cy="646331"/>
          </a:xfrm>
          <a:prstGeom prst="rect">
            <a:avLst/>
          </a:prstGeom>
          <a:noFill/>
        </p:spPr>
        <p:txBody>
          <a:bodyPr wrap="square" rtlCol="0">
            <a:spAutoFit/>
          </a:bodyPr>
          <a:lstStyle/>
          <a:p>
            <a:pPr algn="ctr"/>
            <a:r>
              <a:rPr lang="fr-FR" dirty="0" err="1" smtClean="0"/>
              <a:t>Foragers</a:t>
            </a:r>
            <a:r>
              <a:rPr lang="fr-FR" dirty="0" smtClean="0"/>
              <a:t> of </a:t>
            </a:r>
            <a:r>
              <a:rPr lang="fr-FR" dirty="0" err="1" smtClean="0"/>
              <a:t>Lasius</a:t>
            </a:r>
            <a:r>
              <a:rPr lang="fr-FR" dirty="0" smtClean="0"/>
              <a:t> </a:t>
            </a:r>
            <a:r>
              <a:rPr lang="fr-FR" dirty="0" err="1" smtClean="0"/>
              <a:t>niger</a:t>
            </a:r>
            <a:r>
              <a:rPr lang="fr-FR" dirty="0" smtClean="0"/>
              <a:t> </a:t>
            </a:r>
            <a:r>
              <a:rPr lang="fr-FR" dirty="0" err="1" smtClean="0"/>
              <a:t>detect</a:t>
            </a:r>
            <a:r>
              <a:rPr lang="fr-FR" dirty="0" smtClean="0"/>
              <a:t> and </a:t>
            </a:r>
            <a:r>
              <a:rPr lang="fr-FR" dirty="0" err="1" smtClean="0"/>
              <a:t>avoid</a:t>
            </a:r>
            <a:r>
              <a:rPr lang="fr-FR" dirty="0" smtClean="0"/>
              <a:t> </a:t>
            </a:r>
            <a:r>
              <a:rPr lang="fr-FR" dirty="0" err="1" smtClean="0"/>
              <a:t>contaminated</a:t>
            </a:r>
            <a:r>
              <a:rPr lang="fr-FR" dirty="0" smtClean="0"/>
              <a:t> </a:t>
            </a:r>
            <a:r>
              <a:rPr lang="fr-FR" dirty="0" err="1" smtClean="0"/>
              <a:t>food</a:t>
            </a:r>
            <a:endParaRPr lang="fr-FR" dirty="0"/>
          </a:p>
        </p:txBody>
      </p:sp>
      <p:sp>
        <p:nvSpPr>
          <p:cNvPr id="15" name="Espace réservé du numéro de diapositive 14"/>
          <p:cNvSpPr>
            <a:spLocks noGrp="1"/>
          </p:cNvSpPr>
          <p:nvPr>
            <p:ph type="sldNum" sz="quarter" idx="12"/>
          </p:nvPr>
        </p:nvSpPr>
        <p:spPr/>
        <p:txBody>
          <a:bodyPr/>
          <a:lstStyle/>
          <a:p>
            <a:fld id="{E75ED75C-C1CD-4FD8-959E-BF1A74D25948}" type="slidenum">
              <a:rPr lang="fr-FR" smtClean="0"/>
              <a:t>26</a:t>
            </a:fld>
            <a:endParaRPr lang="fr-FR"/>
          </a:p>
        </p:txBody>
      </p:sp>
    </p:spTree>
    <p:extLst>
      <p:ext uri="{BB962C8B-B14F-4D97-AF65-F5344CB8AC3E}">
        <p14:creationId xmlns:p14="http://schemas.microsoft.com/office/powerpoint/2010/main" val="2906020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30960"/>
            <a:ext cx="2832827" cy="461665"/>
          </a:xfrm>
          <a:prstGeom prst="rect">
            <a:avLst/>
          </a:prstGeom>
          <a:noFill/>
        </p:spPr>
        <p:txBody>
          <a:bodyPr wrap="none" rtlCol="0">
            <a:spAutoFit/>
          </a:bodyPr>
          <a:lstStyle/>
          <a:p>
            <a:r>
              <a:rPr lang="fr-FR" sz="2400" b="1" dirty="0" err="1" smtClean="0"/>
              <a:t>Acknowledgments</a:t>
            </a:r>
            <a:endParaRPr lang="fr-FR" sz="2400" b="1" dirty="0"/>
          </a:p>
        </p:txBody>
      </p:sp>
      <p:sp>
        <p:nvSpPr>
          <p:cNvPr id="3" name="Rectangle 2"/>
          <p:cNvSpPr/>
          <p:nvPr/>
        </p:nvSpPr>
        <p:spPr>
          <a:xfrm>
            <a:off x="2555776" y="1223809"/>
            <a:ext cx="2952328" cy="4620432"/>
          </a:xfrm>
          <a:prstGeom prst="rect">
            <a:avLst/>
          </a:prstGeom>
        </p:spPr>
        <p:txBody>
          <a:bodyPr wrap="square">
            <a:spAutoFit/>
          </a:bodyPr>
          <a:lstStyle/>
          <a:p>
            <a:pPr>
              <a:lnSpc>
                <a:spcPct val="150000"/>
              </a:lnSpc>
            </a:pPr>
            <a:r>
              <a:rPr lang="fr-FR" smtClean="0"/>
              <a:t>Alain Lenoir</a:t>
            </a:r>
          </a:p>
          <a:p>
            <a:pPr>
              <a:lnSpc>
                <a:spcPct val="150000"/>
              </a:lnSpc>
            </a:pPr>
            <a:endParaRPr lang="fr-FR" smtClean="0"/>
          </a:p>
          <a:p>
            <a:pPr>
              <a:lnSpc>
                <a:spcPct val="150000"/>
              </a:lnSpc>
            </a:pPr>
            <a:endParaRPr lang="fr-FR"/>
          </a:p>
          <a:p>
            <a:pPr>
              <a:lnSpc>
                <a:spcPct val="150000"/>
              </a:lnSpc>
            </a:pPr>
            <a:r>
              <a:rPr lang="fr-FR" smtClean="0"/>
              <a:t>Karine Salin </a:t>
            </a:r>
          </a:p>
          <a:p>
            <a:pPr>
              <a:lnSpc>
                <a:spcPct val="150000"/>
              </a:lnSpc>
            </a:pPr>
            <a:r>
              <a:rPr lang="fr-FR" smtClean="0"/>
              <a:t>Séverine Devers </a:t>
            </a:r>
          </a:p>
          <a:p>
            <a:pPr>
              <a:lnSpc>
                <a:spcPct val="150000"/>
              </a:lnSpc>
            </a:pPr>
            <a:r>
              <a:rPr lang="fr-FR" smtClean="0"/>
              <a:t>Pauline </a:t>
            </a:r>
            <a:r>
              <a:rPr lang="fr-FR" err="1" smtClean="0"/>
              <a:t>Schaffner</a:t>
            </a:r>
            <a:endParaRPr lang="fr-FR" smtClean="0"/>
          </a:p>
          <a:p>
            <a:pPr>
              <a:lnSpc>
                <a:spcPct val="150000"/>
              </a:lnSpc>
            </a:pPr>
            <a:r>
              <a:rPr lang="fr-FR" smtClean="0"/>
              <a:t>Axel Touchard </a:t>
            </a:r>
          </a:p>
          <a:p>
            <a:pPr>
              <a:lnSpc>
                <a:spcPct val="150000"/>
              </a:lnSpc>
            </a:pPr>
            <a:r>
              <a:rPr lang="fr-FR"/>
              <a:t>Jean-Philippe </a:t>
            </a:r>
            <a:r>
              <a:rPr lang="fr-FR" err="1" smtClean="0"/>
              <a:t>Christidès</a:t>
            </a:r>
            <a:endParaRPr lang="fr-FR" smtClean="0"/>
          </a:p>
          <a:p>
            <a:pPr>
              <a:lnSpc>
                <a:spcPct val="150000"/>
              </a:lnSpc>
            </a:pPr>
            <a:r>
              <a:rPr lang="fr-FR" smtClean="0"/>
              <a:t>Frédéric </a:t>
            </a:r>
            <a:r>
              <a:rPr lang="fr-FR"/>
              <a:t>Montigny</a:t>
            </a:r>
            <a:r>
              <a:rPr lang="fr-FR" smtClean="0"/>
              <a:t> </a:t>
            </a:r>
          </a:p>
          <a:p>
            <a:pPr>
              <a:lnSpc>
                <a:spcPct val="150000"/>
              </a:lnSpc>
            </a:pPr>
            <a:r>
              <a:rPr lang="fr-FR" smtClean="0"/>
              <a:t>Raphaël </a:t>
            </a:r>
            <a:r>
              <a:rPr lang="fr-FR" err="1" smtClean="0"/>
              <a:t>Boulay</a:t>
            </a:r>
            <a:endParaRPr lang="fr-FR" smtClean="0"/>
          </a:p>
          <a:p>
            <a:pPr>
              <a:lnSpc>
                <a:spcPct val="150000"/>
              </a:lnSpc>
            </a:pPr>
            <a:r>
              <a:rPr lang="fr-FR" smtClean="0"/>
              <a:t>Sylvain </a:t>
            </a:r>
            <a:r>
              <a:rPr lang="fr-FR" err="1" smtClean="0"/>
              <a:t>Billiard</a:t>
            </a:r>
            <a:endParaRPr lang="fr-FR"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0672"/>
            <a:ext cx="3594100" cy="2400300"/>
          </a:xfrm>
          <a:prstGeom prst="rect">
            <a:avLst/>
          </a:prstGeom>
        </p:spPr>
      </p:pic>
      <p:sp>
        <p:nvSpPr>
          <p:cNvPr id="5" name="Espace réservé du numéro de diapositive 4"/>
          <p:cNvSpPr>
            <a:spLocks noGrp="1"/>
          </p:cNvSpPr>
          <p:nvPr>
            <p:ph type="sldNum" sz="quarter" idx="12"/>
          </p:nvPr>
        </p:nvSpPr>
        <p:spPr/>
        <p:txBody>
          <a:bodyPr/>
          <a:lstStyle/>
          <a:p>
            <a:fld id="{E75ED75C-C1CD-4FD8-959E-BF1A74D25948}" type="slidenum">
              <a:rPr lang="fr-FR" smtClean="0"/>
              <a:t>27</a:t>
            </a:fld>
            <a:endParaRPr lang="fr-FR"/>
          </a:p>
        </p:txBody>
      </p:sp>
      <p:sp>
        <p:nvSpPr>
          <p:cNvPr id="6" name="ZoneTexte 5"/>
          <p:cNvSpPr txBox="1"/>
          <p:nvPr/>
        </p:nvSpPr>
        <p:spPr>
          <a:xfrm>
            <a:off x="3059832" y="6150258"/>
            <a:ext cx="3562194" cy="461665"/>
          </a:xfrm>
          <a:prstGeom prst="rect">
            <a:avLst/>
          </a:prstGeom>
          <a:noFill/>
        </p:spPr>
        <p:txBody>
          <a:bodyPr wrap="none" rtlCol="0">
            <a:spAutoFit/>
          </a:bodyPr>
          <a:lstStyle/>
          <a:p>
            <a:r>
              <a:rPr lang="fr-FR" sz="2400" dirty="0" smtClean="0"/>
              <a:t>Merci de votre attention</a:t>
            </a:r>
            <a:endParaRPr lang="fr-FR" sz="2400" dirty="0"/>
          </a:p>
        </p:txBody>
      </p:sp>
    </p:spTree>
    <p:extLst>
      <p:ext uri="{BB962C8B-B14F-4D97-AF65-F5344CB8AC3E}">
        <p14:creationId xmlns:p14="http://schemas.microsoft.com/office/powerpoint/2010/main" val="9086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75ED75C-C1CD-4FD8-959E-BF1A74D25948}" type="slidenum">
              <a:rPr lang="fr-FR" smtClean="0"/>
              <a:t>3</a:t>
            </a:fld>
            <a:endParaRPr lang="fr-FR"/>
          </a:p>
        </p:txBody>
      </p:sp>
      <p:sp>
        <p:nvSpPr>
          <p:cNvPr id="6" name="ZoneTexte 5"/>
          <p:cNvSpPr txBox="1"/>
          <p:nvPr/>
        </p:nvSpPr>
        <p:spPr>
          <a:xfrm>
            <a:off x="864138" y="1484784"/>
            <a:ext cx="7416824" cy="4308872"/>
          </a:xfrm>
          <a:prstGeom prst="rect">
            <a:avLst/>
          </a:prstGeom>
          <a:noFill/>
        </p:spPr>
        <p:txBody>
          <a:bodyPr wrap="square" rtlCol="0">
            <a:spAutoFit/>
          </a:bodyPr>
          <a:lstStyle/>
          <a:p>
            <a:pPr marL="285750" indent="-285750">
              <a:spcBef>
                <a:spcPts val="1200"/>
              </a:spcBef>
              <a:buFont typeface="Arial" pitchFamily="34" charset="0"/>
              <a:buChar char="•"/>
            </a:pPr>
            <a:r>
              <a:rPr lang="en-US" dirty="0"/>
              <a:t>widely used as important additives which confer flexibility to plastic matter (PVC and other polymers – food packaging, building materials, home furnishings, toys, child care articles, clothing, car interiors, cosmetics, paints and resins, adhesives, </a:t>
            </a:r>
            <a:r>
              <a:rPr lang="en-US" dirty="0" smtClean="0"/>
              <a:t>printing inks, medical </a:t>
            </a:r>
            <a:r>
              <a:rPr lang="en-US" dirty="0"/>
              <a:t>disposals</a:t>
            </a:r>
            <a:r>
              <a:rPr lang="en-US" dirty="0" smtClean="0"/>
              <a:t>…)</a:t>
            </a:r>
          </a:p>
          <a:p>
            <a:pPr marL="285750" indent="-285750">
              <a:spcBef>
                <a:spcPts val="1200"/>
              </a:spcBef>
              <a:buFont typeface="Arial" pitchFamily="34" charset="0"/>
              <a:buChar char="•"/>
            </a:pPr>
            <a:r>
              <a:rPr lang="en-US" dirty="0" smtClean="0"/>
              <a:t>may </a:t>
            </a:r>
            <a:r>
              <a:rPr lang="en-US" dirty="0"/>
              <a:t>constitute up to 50 per cent of the total weight of PVC </a:t>
            </a:r>
            <a:r>
              <a:rPr lang="en-US" dirty="0" smtClean="0"/>
              <a:t>plastics and produced in extremely large </a:t>
            </a:r>
            <a:r>
              <a:rPr lang="en-US" dirty="0"/>
              <a:t>volumes </a:t>
            </a:r>
            <a:r>
              <a:rPr lang="en-US" dirty="0" smtClean="0"/>
              <a:t>by the plastic industry (first use in the 1920s)</a:t>
            </a:r>
          </a:p>
          <a:p>
            <a:pPr marL="285750" indent="-285750">
              <a:spcBef>
                <a:spcPts val="1200"/>
              </a:spcBef>
              <a:buFont typeface="Arial" pitchFamily="34" charset="0"/>
              <a:buChar char="•"/>
            </a:pPr>
            <a:r>
              <a:rPr lang="en-US" dirty="0" smtClean="0"/>
              <a:t>released </a:t>
            </a:r>
            <a:r>
              <a:rPr lang="en-US" dirty="0"/>
              <a:t>in the different compartments of our environment </a:t>
            </a:r>
            <a:r>
              <a:rPr lang="en-US" dirty="0" smtClean="0"/>
              <a:t>during manufacture</a:t>
            </a:r>
            <a:r>
              <a:rPr lang="en-US" dirty="0"/>
              <a:t>, utilization and waste </a:t>
            </a:r>
            <a:r>
              <a:rPr lang="en-US" dirty="0" smtClean="0"/>
              <a:t>disposal (leaching from final product)</a:t>
            </a:r>
          </a:p>
          <a:p>
            <a:pPr marL="285750" indent="-285750">
              <a:spcBef>
                <a:spcPts val="1200"/>
              </a:spcBef>
              <a:buFont typeface="Arial" pitchFamily="34" charset="0"/>
              <a:buChar char="•"/>
            </a:pPr>
            <a:r>
              <a:rPr lang="en-US" dirty="0" err="1" smtClean="0"/>
              <a:t>bioaccumulate</a:t>
            </a:r>
            <a:r>
              <a:rPr lang="en-US" dirty="0" smtClean="0"/>
              <a:t> in </a:t>
            </a:r>
            <a:r>
              <a:rPr lang="fr-FR" dirty="0" smtClean="0"/>
              <a:t>the </a:t>
            </a:r>
            <a:r>
              <a:rPr lang="fr-FR" dirty="0" err="1"/>
              <a:t>aquatic</a:t>
            </a:r>
            <a:r>
              <a:rPr lang="fr-FR" dirty="0"/>
              <a:t> and </a:t>
            </a:r>
            <a:r>
              <a:rPr lang="fr-FR" dirty="0" err="1"/>
              <a:t>terrestrial</a:t>
            </a:r>
            <a:r>
              <a:rPr lang="fr-FR" dirty="0"/>
              <a:t> </a:t>
            </a:r>
            <a:r>
              <a:rPr lang="fr-FR" dirty="0" err="1"/>
              <a:t>food</a:t>
            </a:r>
            <a:r>
              <a:rPr lang="fr-FR" dirty="0"/>
              <a:t> </a:t>
            </a:r>
            <a:r>
              <a:rPr lang="fr-FR" dirty="0" err="1"/>
              <a:t>chain</a:t>
            </a:r>
            <a:endParaRPr lang="en-US" dirty="0" smtClean="0"/>
          </a:p>
          <a:p>
            <a:pPr marL="285750" indent="-285750">
              <a:spcBef>
                <a:spcPts val="1200"/>
              </a:spcBef>
              <a:buFont typeface="Arial" pitchFamily="34" charset="0"/>
              <a:buChar char="•"/>
            </a:pPr>
            <a:endParaRPr lang="fr-FR" dirty="0"/>
          </a:p>
        </p:txBody>
      </p:sp>
      <p:sp>
        <p:nvSpPr>
          <p:cNvPr id="13" name="ZoneTexte 12"/>
          <p:cNvSpPr txBox="1"/>
          <p:nvPr/>
        </p:nvSpPr>
        <p:spPr>
          <a:xfrm>
            <a:off x="2071930" y="303039"/>
            <a:ext cx="5147563" cy="461665"/>
          </a:xfrm>
          <a:prstGeom prst="rect">
            <a:avLst/>
          </a:prstGeom>
          <a:noFill/>
        </p:spPr>
        <p:txBody>
          <a:bodyPr wrap="none" rtlCol="0">
            <a:spAutoFit/>
          </a:bodyPr>
          <a:lstStyle/>
          <a:p>
            <a:r>
              <a:rPr lang="fr-FR" sz="2400" b="1" dirty="0" err="1" smtClean="0"/>
              <a:t>Phthalates</a:t>
            </a:r>
            <a:r>
              <a:rPr lang="fr-FR" sz="2400" b="1" dirty="0" smtClean="0"/>
              <a:t>: </a:t>
            </a:r>
            <a:r>
              <a:rPr lang="fr-FR" sz="2400" b="1" dirty="0" err="1"/>
              <a:t>U</a:t>
            </a:r>
            <a:r>
              <a:rPr lang="fr-FR" sz="2400" b="1" dirty="0" err="1" smtClean="0"/>
              <a:t>niversal</a:t>
            </a:r>
            <a:r>
              <a:rPr lang="fr-FR" sz="2400" b="1" dirty="0" smtClean="0"/>
              <a:t> contaminants</a:t>
            </a:r>
            <a:endParaRPr lang="fr-FR" sz="2400" b="1" dirty="0"/>
          </a:p>
        </p:txBody>
      </p:sp>
    </p:spTree>
    <p:extLst>
      <p:ext uri="{BB962C8B-B14F-4D97-AF65-F5344CB8AC3E}">
        <p14:creationId xmlns:p14="http://schemas.microsoft.com/office/powerpoint/2010/main" val="23703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18" y="1772816"/>
            <a:ext cx="3212339" cy="134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350" y="1797204"/>
            <a:ext cx="1313507" cy="115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782257" y="2853091"/>
            <a:ext cx="719536" cy="253916"/>
          </a:xfrm>
          <a:prstGeom prst="rect">
            <a:avLst/>
          </a:prstGeom>
          <a:noFill/>
        </p:spPr>
        <p:txBody>
          <a:bodyPr wrap="square" rtlCol="0">
            <a:spAutoFit/>
          </a:bodyPr>
          <a:lstStyle/>
          <a:p>
            <a:r>
              <a:rPr lang="fr-FR" sz="1000" dirty="0" err="1" smtClean="0">
                <a:solidFill>
                  <a:srgbClr val="FF0000"/>
                </a:solidFill>
                <a:latin typeface="Calibri" pitchFamily="34" charset="0"/>
              </a:rPr>
              <a:t>Phthalate</a:t>
            </a:r>
            <a:endParaRPr lang="fr-FR" sz="1000" dirty="0">
              <a:solidFill>
                <a:srgbClr val="FF0000"/>
              </a:solidFill>
              <a:latin typeface="Calibri" pitchFamily="34" charset="0"/>
            </a:endParaRPr>
          </a:p>
        </p:txBody>
      </p:sp>
      <p:sp>
        <p:nvSpPr>
          <p:cNvPr id="4" name="Espace réservé du numéro de diapositive 3"/>
          <p:cNvSpPr>
            <a:spLocks noGrp="1"/>
          </p:cNvSpPr>
          <p:nvPr>
            <p:ph type="sldNum" sz="quarter" idx="12"/>
          </p:nvPr>
        </p:nvSpPr>
        <p:spPr/>
        <p:txBody>
          <a:bodyPr/>
          <a:lstStyle/>
          <a:p>
            <a:fld id="{E75ED75C-C1CD-4FD8-959E-BF1A74D25948}" type="slidenum">
              <a:rPr lang="fr-FR" smtClean="0"/>
              <a:t>4</a:t>
            </a:fld>
            <a:endParaRPr lang="fr-FR"/>
          </a:p>
        </p:txBody>
      </p:sp>
      <p:sp>
        <p:nvSpPr>
          <p:cNvPr id="7" name="ZoneTexte 6"/>
          <p:cNvSpPr txBox="1"/>
          <p:nvPr/>
        </p:nvSpPr>
        <p:spPr>
          <a:xfrm>
            <a:off x="491614" y="1052736"/>
            <a:ext cx="8256850" cy="5355312"/>
          </a:xfrm>
          <a:prstGeom prst="rect">
            <a:avLst/>
          </a:prstGeom>
          <a:noFill/>
        </p:spPr>
        <p:txBody>
          <a:bodyPr wrap="square" rtlCol="0">
            <a:spAutoFit/>
          </a:bodyPr>
          <a:lstStyle/>
          <a:p>
            <a:pPr marL="285750" indent="-285750">
              <a:spcAft>
                <a:spcPts val="1200"/>
              </a:spcAft>
              <a:buFont typeface="Arial" pitchFamily="34" charset="0"/>
              <a:buChar char="•"/>
            </a:pPr>
            <a:r>
              <a:rPr lang="fr-FR" dirty="0" smtClean="0"/>
              <a:t>In the 1990s: </a:t>
            </a:r>
            <a:r>
              <a:rPr lang="en-US" dirty="0"/>
              <a:t>suspected to be involved in endocrine disruption </a:t>
            </a:r>
            <a:r>
              <a:rPr lang="en-US" dirty="0" smtClean="0"/>
              <a:t>because of anti-estrogenic effects</a:t>
            </a:r>
          </a:p>
          <a:p>
            <a:pPr marL="285750" indent="-285750">
              <a:spcAft>
                <a:spcPts val="1200"/>
              </a:spcAft>
              <a:buFont typeface="Arial" pitchFamily="34" charset="0"/>
              <a:buChar char="•"/>
            </a:pPr>
            <a:endParaRPr lang="fr-FR" dirty="0" smtClean="0"/>
          </a:p>
          <a:p>
            <a:pPr marL="285750" indent="-285750">
              <a:spcAft>
                <a:spcPts val="1200"/>
              </a:spcAft>
              <a:buFont typeface="Arial" pitchFamily="34" charset="0"/>
              <a:buChar char="•"/>
            </a:pPr>
            <a:endParaRPr lang="fr-FR" dirty="0"/>
          </a:p>
          <a:p>
            <a:pPr>
              <a:spcAft>
                <a:spcPts val="1200"/>
              </a:spcAft>
            </a:pPr>
            <a:endParaRPr lang="fr-FR" dirty="0" smtClean="0"/>
          </a:p>
          <a:p>
            <a:pPr>
              <a:spcAft>
                <a:spcPts val="1200"/>
              </a:spcAft>
            </a:pPr>
            <a:endParaRPr lang="fr-FR" dirty="0"/>
          </a:p>
          <a:p>
            <a:pPr>
              <a:spcAft>
                <a:spcPts val="1200"/>
              </a:spcAft>
            </a:pPr>
            <a:r>
              <a:rPr lang="fr-FR" dirty="0" smtClean="0"/>
              <a:t>Main </a:t>
            </a:r>
            <a:r>
              <a:rPr lang="fr-FR" dirty="0" err="1" smtClean="0"/>
              <a:t>known</a:t>
            </a:r>
            <a:r>
              <a:rPr lang="fr-FR" dirty="0" smtClean="0"/>
              <a:t> </a:t>
            </a:r>
            <a:r>
              <a:rPr lang="fr-FR" dirty="0" err="1" smtClean="0"/>
              <a:t>effects</a:t>
            </a:r>
            <a:r>
              <a:rPr lang="fr-FR" dirty="0" smtClean="0"/>
              <a:t>:</a:t>
            </a:r>
          </a:p>
          <a:p>
            <a:pPr marL="285750" indent="-285750">
              <a:spcAft>
                <a:spcPts val="1200"/>
              </a:spcAft>
              <a:buFont typeface="Arial" pitchFamily="34" charset="0"/>
              <a:buChar char="•"/>
            </a:pPr>
            <a:r>
              <a:rPr lang="fr-FR" dirty="0" smtClean="0"/>
              <a:t>Disruption of </a:t>
            </a:r>
            <a:r>
              <a:rPr lang="fr-FR" dirty="0"/>
              <a:t>normal </a:t>
            </a:r>
            <a:r>
              <a:rPr lang="fr-FR" dirty="0" err="1"/>
              <a:t>development</a:t>
            </a:r>
            <a:r>
              <a:rPr lang="fr-FR" dirty="0"/>
              <a:t> and reproduction, </a:t>
            </a:r>
            <a:r>
              <a:rPr lang="fr-FR" dirty="0" err="1"/>
              <a:t>effects</a:t>
            </a:r>
            <a:r>
              <a:rPr lang="fr-FR" dirty="0"/>
              <a:t> </a:t>
            </a:r>
            <a:r>
              <a:rPr lang="fr-FR" dirty="0" err="1"/>
              <a:t>observed</a:t>
            </a:r>
            <a:r>
              <a:rPr lang="fr-FR" dirty="0"/>
              <a:t> in one or more animal </a:t>
            </a:r>
            <a:r>
              <a:rPr lang="fr-FR" dirty="0" err="1"/>
              <a:t>species</a:t>
            </a:r>
            <a:r>
              <a:rPr lang="fr-FR" dirty="0"/>
              <a:t> </a:t>
            </a:r>
            <a:r>
              <a:rPr lang="fr-FR" dirty="0" smtClean="0"/>
              <a:t>(</a:t>
            </a:r>
            <a:r>
              <a:rPr lang="fr-FR" dirty="0" err="1" smtClean="0"/>
              <a:t>at</a:t>
            </a:r>
            <a:r>
              <a:rPr lang="fr-FR" dirty="0" smtClean="0"/>
              <a:t> least for DEHP, DBP and BBP)</a:t>
            </a:r>
          </a:p>
          <a:p>
            <a:pPr marL="285750" indent="-285750">
              <a:spcAft>
                <a:spcPts val="1200"/>
              </a:spcAft>
              <a:buFont typeface="Arial" pitchFamily="34" charset="0"/>
              <a:buChar char="•"/>
            </a:pPr>
            <a:r>
              <a:rPr lang="en-US" dirty="0"/>
              <a:t>toxicity to kidneys, on repeated </a:t>
            </a:r>
            <a:r>
              <a:rPr lang="en-US" dirty="0" smtClean="0"/>
              <a:t>exposure (workers, </a:t>
            </a:r>
            <a:r>
              <a:rPr lang="en-US" dirty="0"/>
              <a:t>transfused or </a:t>
            </a:r>
            <a:r>
              <a:rPr lang="en-US" dirty="0" err="1"/>
              <a:t>hemodialysed</a:t>
            </a:r>
            <a:r>
              <a:rPr lang="en-US" dirty="0"/>
              <a:t> </a:t>
            </a:r>
            <a:r>
              <a:rPr lang="en-US" dirty="0" smtClean="0"/>
              <a:t>people)</a:t>
            </a:r>
            <a:endParaRPr lang="fr-FR" dirty="0" smtClean="0"/>
          </a:p>
          <a:p>
            <a:pPr marL="285750" indent="-285750">
              <a:spcAft>
                <a:spcPts val="1200"/>
              </a:spcAft>
              <a:buFont typeface="Arial" pitchFamily="34" charset="0"/>
              <a:buChar char="•"/>
            </a:pPr>
            <a:r>
              <a:rPr lang="fr-FR" dirty="0"/>
              <a:t>production of </a:t>
            </a:r>
            <a:r>
              <a:rPr lang="fr-FR" dirty="0" err="1"/>
              <a:t>reactive</a:t>
            </a:r>
            <a:r>
              <a:rPr lang="fr-FR" dirty="0"/>
              <a:t> </a:t>
            </a:r>
            <a:r>
              <a:rPr lang="fr-FR" dirty="0" err="1"/>
              <a:t>oxygen</a:t>
            </a:r>
            <a:r>
              <a:rPr lang="fr-FR" dirty="0"/>
              <a:t> </a:t>
            </a:r>
            <a:r>
              <a:rPr lang="fr-FR" dirty="0" err="1"/>
              <a:t>species</a:t>
            </a:r>
            <a:r>
              <a:rPr lang="fr-FR" dirty="0"/>
              <a:t> (</a:t>
            </a:r>
            <a:r>
              <a:rPr lang="fr-FR" dirty="0" smtClean="0"/>
              <a:t>ROS), cellular stress and </a:t>
            </a:r>
            <a:r>
              <a:rPr lang="fr-FR" dirty="0" err="1" smtClean="0"/>
              <a:t>oxidative</a:t>
            </a:r>
            <a:r>
              <a:rPr lang="fr-FR" dirty="0" smtClean="0"/>
              <a:t> damages (</a:t>
            </a:r>
            <a:r>
              <a:rPr lang="fr-FR" dirty="0" smtClean="0">
                <a:sym typeface="Wingdings" pitchFamily="2" charset="2"/>
              </a:rPr>
              <a:t> </a:t>
            </a:r>
            <a:r>
              <a:rPr lang="fr-FR" dirty="0" err="1">
                <a:sym typeface="Wingdings" pitchFamily="2" charset="2"/>
              </a:rPr>
              <a:t>i</a:t>
            </a:r>
            <a:r>
              <a:rPr lang="fr-FR" dirty="0" err="1" smtClean="0"/>
              <a:t>mmunotoxicity</a:t>
            </a:r>
            <a:r>
              <a:rPr lang="fr-FR" dirty="0" smtClean="0"/>
              <a:t>)</a:t>
            </a:r>
          </a:p>
          <a:p>
            <a:pPr marL="285750" indent="-285750">
              <a:spcAft>
                <a:spcPts val="1200"/>
              </a:spcAft>
              <a:buFont typeface="Arial" pitchFamily="34" charset="0"/>
              <a:buChar char="•"/>
            </a:pPr>
            <a:r>
              <a:rPr lang="fr-FR" dirty="0" smtClean="0"/>
              <a:t>Link </a:t>
            </a:r>
            <a:r>
              <a:rPr lang="fr-FR" dirty="0" err="1" smtClean="0"/>
              <a:t>with</a:t>
            </a:r>
            <a:r>
              <a:rPr lang="fr-FR" dirty="0" smtClean="0"/>
              <a:t> </a:t>
            </a:r>
            <a:r>
              <a:rPr lang="fr-FR" dirty="0" err="1" smtClean="0"/>
              <a:t>obesity</a:t>
            </a:r>
            <a:r>
              <a:rPr lang="fr-FR" dirty="0" smtClean="0"/>
              <a:t>, insuline </a:t>
            </a:r>
            <a:r>
              <a:rPr lang="fr-FR" dirty="0" err="1" smtClean="0"/>
              <a:t>resistance</a:t>
            </a:r>
            <a:r>
              <a:rPr lang="fr-FR" dirty="0" smtClean="0"/>
              <a:t>, </a:t>
            </a:r>
            <a:r>
              <a:rPr lang="fr-FR" dirty="0" err="1" smtClean="0"/>
              <a:t>asthma</a:t>
            </a:r>
            <a:r>
              <a:rPr lang="fr-FR" dirty="0" smtClean="0"/>
              <a:t>, allergies?</a:t>
            </a:r>
          </a:p>
        </p:txBody>
      </p:sp>
      <p:sp>
        <p:nvSpPr>
          <p:cNvPr id="8" name="AutoShape 2" descr="data:image/jpeg;base64,/9j/4AAQSkZJRgABAQAAAQABAAD/2wCEAAkGBxQSEhUUExQVEhQSGBwZFxcWFRUaFxcZFBocGiMZHR0dHigkHhslGxgaIz0mJSorMS8uFx8zRDMsNygtLisBCgoKBQUFDgUFDisZExkrKysrKysrKysrKysrKysrKysrKysrKysrKysrKysrKysrKysrKysrKysrKysrKysrK//AABEIAMABBgMBIgACEQEDEQH/xAAbAAEBAAIDAQAAAAAAAAAAAAAABgQFAgMHAf/EAEcQAAIBAwMDAgMDBQ0GBwEAAAECAwAEEQUSIQYTMSJBFFFhMnGBByMzNFIVJDVCRGJyc3SRsrO0FkNVlKHSdYKxw+Hw8SX/xAAUAQEAAAAAAAAAAAAAAAAAAAAA/8QAFBEBAAAAAAAAAAAAAAAAAAAAAP/aAAwDAQACEQMRAD8A9xpSlApSlApSlApSlApSlApSlApSlApSlBreodU+FgabZ3NpQbd23PcdU84Pjdnx7V81jVuxJbJs3fFTdrO7Gz83JJu8HP6PGOPP0rC68tWlsZURWdmaLhN27AmQkjbyMAE5HjGa0/UegrBLZyxNP+anZnea5u54okFtP+ccSSMqqG2+rjzjIzQV+p36QRPNISEjUs2AScD2AHknxj3JrVrrc69szWjxpM6oNjiV4y/gzKq4Vd3GVZwOCcc40eo2dzMtzamR5G2xTW5nEC9x4ZQ7bTCuBDkRr6xvBY+RitxLrkshjWG3ljYuvfaeMqkMYwzerIDsV9I7ZYAnJ8EUFDSuq1uEkRXjZXRxlWUgqwPuCOCK7aBSlKBUqbNLy+uUuV7kVssSxwOcxN3AXMzIeGJYbBuBA7TY8mqqo5GW8vZDHuieFe2bmCXbNHhs9qeCVPBO5lJV1I3EYzyGi6tX4Y3FvEHeEGwnWINntu16EKJvOFDhAQpIUFWPGTjc6rqMkt7poe0ntwLiQ7pWtSD+9Z+B2pnOfvGOPNbd+k4DG6EyEyyxSySF90rvbujrlmB9PoA2gAAE4xnNbC/0xJZIJGLBrZzImCMEtG8WG45G2Q+McgUGdSlKBSlKBSlKBSlKBSlKBSlKBSlKBSlKBSlKBSlKBSlaqy11JbZ7kK4RO7kELu/MMynGDjkocc+48UG1ri6gggjIPBB8EH2rqsLoSxRyqCFlRXAOMgOARnHvzWsfqNd0gjhnnWAlZHjVdisoyVG5gXYeCEDYPHnigzNO0iGAsYk2lsAklmOB4UFicKMngcDNZF7aJNG0cih0kBVlPhgfIP0rhp19HPEk0Tb45VDo3IyrDIODyPuNZNBGd+TTZGMrNJauSxkYn0eNzseFjRRsiSGNctyfOasY3DAEeCM8gg8/MHkfjXC5iVlw4BAweQDgqchufBBAOfYivFvyXXmo3puFtrpbW1tztUtAkrSM7M25mJBaQjlmzySOKD26lR/7har/AMVT/kY/++n7har/AMVT/kY/++g2PV+obITGoyZMKxMTSoitx+dRGDhGGV3AHHk+Kzen9PMECIc7gBkGVpdv8wSOAzKuSBu5xUZeWtxYTR3d8638KnDTpAIprQHjOEOXtzn1Kc484NehQyq6hkIZWAKsCCCDyCCPIoOdKUoFKUoFKUoFKUoFKUoFKUoFKUoFKUoFKUoFKUoFKUoFed6PpcjaZOwubiMH4s9tRBt/SzcDdEWwfv8AeqvqLqe2sgO8/rfhIkBeWQ/JUXk/f4rl091LbXqkwSZZDh42BWWMjgh0PI5/Cg0umahPDHZAlO1IsMYXtSHapjTLPNnajbjgKR6jgA5PHLp/UVsrd4bgOssTzNgRuzTh5HkDR4HrZlYEgZIOc+K3cmgxNIZCXwXEjR7z2mkXGHK+5G1T8sqDjNQ35QdXu4tX02GG4aKC5ZQ6gA7tsnqzke6kDzQeg6RNI8MbSxiGRlBaMHdsJ5259yKzKUoND15qPw+nXcoOCkL7Tz9phtHj6kVp/wAjuhfCaXCCMPP+efjBzJ9nP1CBR+Fffyp23xEFvZj+W3UaNz/u48yufwWP/wBKs0QKAAMADAA8AD2oOVKUoPjKCCCMg8EHwQah5I20Zy6Bn0xzl0AJayZjy6DybcnkqPseRxkVc18ZQRgjIPkH3oOMEyuoZGDKwBVlIIIPIII8giudRGhR/Bam1jA262kga57R/kp3hcIf2HJJ2e20kccVb0ClKUClKUClKUClKUClKUClKUClKUClKUClKUGLqWoxW8bSzSLFGoyWcgD/APfpUh+797qJ26enwtsfN5cIdzgjzDEcE849TcfSujTdJivNWv2ulNwLNoVt0kJaOLuQq5KofTuLc5xV+BQaDp3pCC0Yyeqe5ceu4mYvK34n7I+i4FceoujoLphKN1vdKPRcwEpKPoSOHX6NmqKlBDHqK8047dSj79v7XtujYUAeZohkp/SXIrH6hEd1qWj3EDJKm6f84rZXHa3Ace/BP4V6ARng8g15h1N0bbDVLFYhJbLc98yrbyNErGOMEHC/ZJDEEjGQTQXGudU2lmP3xcRxn9ktlz9yDLH8BWlTq65uc/A6fKy+010RbxH6gHLsP/KK2+i9I2VocwW8aP7uRukP3u2WP99bug8311dQtJINRupIriK2ZhLBBEwEUUow0qksS7Lgecend4ya9DtbhZEWSNg6OoZWU5DKwyCD8iK5ugIIIBBGCDyCD7GoXQ3OlXYsZCTZ3bE2TnxE55a2J+XOVz55HNBeUpSgUpWDruoi2tpp25EEbyEfPYpOPxxQTnRh797qV3yVMy20ef2bRcNj6GR3/uqxqb/J1pzW+nW6vnuOndkycnfOTI2T974/CqSgUpSgUpSgUpSgUrTDqSI2Hx4D9nsmbGBv2Bd2MZxux9fxpc9RxrI0Ucc1xJGFMiwpntBxuG5mIXO3naCWwRxyMhuaVh6TqkVzH3Im3LkqQQysrIcMjKwBVgRggjNZlApSlAqG0XqkfBTGWVjMr3QB2OSNk0qpyFxwoUfhVzWj0jQjDaSW5cMXac7sEAfESSSDjPt3MfhQd/TF0ZLO1Z23SPbxOxOMsWRSW/EmtdpplvHnk+IkiiSV4YUiCDHYJjaRyyEsxkD4H2doXgnJrSLpyQtbRKoNxbyQK5ML9ycRxxLvil3ERwhQ2RyDtZeCSTk6xqUen3BhS8it2vm3pFLbyy4llOwuhRgMFwCVb3LHIBxQVukxzLEq3DrJKMhnQbVbBODj2JGMj55rLrB0TTBbQrEGZ9uSztjc7OxZmOOBlmJwOBms6gjekv4T1f8ArLb/AE61ZVG9Jfwnq/8AWW3+nWrKgUpSgVIdSfwtpf3XX+UtV9SHUn8LaX911/lLQV9KUoFavqXQ4723eCTIDcq6/ajdeVkU+zKef+nvW0qV631uVNlpaYN7d5CHyIIx9qdxg4VfAz5P3YoOXQOtSXEMkU+GuLKQwSupBSRkAIdSPcgjI8g58VUVrOm9DjsrdIIs4TkseWd25Z2PuzHJ/wClbOgVI/lVgkfTZgil1BRplH2mhjcM4X+dtU/hmq6hFBj6feJNEksTBo5FDIR4KsMisioXpX/+deyaa3FvPvnsSduAM7pbcfVSxYDn0k81dUCvhNfaltUjS7v47eXElukDydvcDHNJ3BGQ6/xhGPY5GZQcZAoKcOMZyMfPPFfSw+f/ANNeddc2aWqzrbqI0urC9MsSYEeY4wwm2DgNlipIHPcGfArI6jvZWsrdWtnjXv2XrLwkcXEPsrk8/d70F9SlKDyeHTZf9nN/xc+z4AntbLXZjtn057O/Ht9rP1qm0HVIbI3Ed1IsDSXDypJLhFmWcBl2seGZFHbxnP5ocYIqxxQiggLbqmCyknuLgvDBqN1+YZoyBiKCKMyMPtKrshwceAD4NXsEyuoZGDqwBVlIKsDyCCOCCK1vUXTttfRdq6iWVRyM5DKfmrDlT91Rmn9IX2knOnT/ABdrnLWdwQrAHz2pPAY/UKPc5oPSK6L28jhRpJXWKNBlndgqgfUmo+br1pW7FnZzy3gx3IpkaFLbcM5mdhjxyNmdw8HkV2WPRLTOs+qTfGyrgrCAVtIW5+xH/HPJG5xk8cUHSeqLrUDs0uLtwnzfXCERgZwTDGeZTjOCcLkYNB1FeadxqSfEQZ4vbdDhR854hyn3rkVcKMcDgCvpoMbTtQiuIxLDIksbeHRgynH1HuPlXmv5WNP7mp6KeSDcEEDzw8TZ+7Aqh1LojZI1xpsxsLhuXUDdbTHIP5yI8A8Y3LgjcTzUt1H1JMt3YfG2U0dxbTOym3Uyx3AaFwFhbj1F9uVblRg584D1upHVOuE7ht7GJtQuQcMsZxDFn3lmxtXGPAyfasNdHv8AUeb2Q2NsScWlu/511+U0wP35VPY/Oq7StLhtoxFBEkMa+FRQB95x5P1PNB5xo8Gq2dxPdNF8X8SVa5hVEiKmMbAYH3nuBVHhgpYD581c9N9U218D2XIkT9JDICk0R+ToeRzxnkfWtf0zaqt3dMEiUszcpps1sxy5Pqnf0zn6r5+1WX1H0jb3jLIwaG4j/R3MJ2Tpj5MPI5PDZHJoN/SoT93L7TeNQT4u1X+WW6HfGP2p4R4A5JZMjA8ZNfRrN/qX6ihsbRv5XOn52QZ8wxHwpGCGfHDeMig33UnVdtYgCVi0r/o4I1LzSn5Kg5/E4H1qMvbXVbu7guinwPZ3diLtRz4EvpYzt3F25ABwudo+tWPTfSNtZFnRWknk/SXEzb55M4zlz4HA4GBwOKwuo7NXvbYlIWZSvqk02a4YYfI23C+mHHP2vBO6gx/9o9Qtv1zTzMo8zWL9wfU9p8OPw3efpzstF63sbptkdwqy+O1LmOUH5bHwSfuzVDWr1vp21vF23MEcwxgFlG4Z/Zb7S/gRQfeo9bjsrd55OQg9Kj7UjnhUUe7MeK0/RGhyJ3Ly65vLzBcE57EflbdfkF98eT91ddn+Ty2jmikElw8Vud0VvJM0kEbgYDqr5IKjOOePNV9ApSlApSlBOddaE11bgw4W6tmE1s/ykj52n+awypH1+lYlr+UG0+EiuJX2PJ6TAAWn7qna0Sx/aJD8ePkarq8l07pmZtS1G7sZIobmK42hZYlaGRXiRyCQN6Eu2Synn5Gg3wttQ1TmYvpdkf8AdIf35MpB4d/ESnj0gE+QfnW+j6PtEhiijjMIt8mJondJIy/DEODn1e4JIPvmtfpHXKGUW19G2n3ZwAkpHalJ4/NSj0tyQMcHJxzzVdQaM9KwFZw5kle6iaGSWSQtJ23BBVSeEX1E4UAZ5xWZf6RHNEkT7tkbRsMHBzA6uv8A1QVsKUClKUClKUClKUEX0p/C+s/0rT/T1aVF9KfwvrP9K0/09WlApSlAqQ61/W9K/tTf5ElV9SHWv63pX9qb/IkoK+uMjhQWPAUZP3CuVY+o/opP6Df4TQT+mXscayXrCNLaVBIkqy3LsySEEExNGNmQQcDOM4qoryp4Lv8AcCIme3MPwsPoFrIJNuEwO58QRu+uz8BXqtBGdX3D/ESpubYdNumKbjtLAxgMR4yASM/U1SaB+q2/9TH/AIBUt1h+tSf+F3f+KOqnQP1W3/qY/wDAKDPqT13VoVu0zscxbe4Vkui8OTuBdIo2RRgg5kK5z8sVWVK9E3UccM0cjok8U8zXAYgNueVmEhz/ABWQoQfGMDjGAG9TV4WaFVkV/iQzRFfUrqgBJDDIxgj35zXNdQjMzQBvzqIsjLhuEcsoOcY5KNxnPFedackjXFs1q8cSSz3z25eJnj7TBMkIHjOGfewIbGGB8Gt/okcy6rcCeSKV/hIMGKJolx3Z+NrSSEnOec/hQWFKUoFKUoFKUoFSHRX63qv9qX/IjqvqQ6dv7dbq7cTwlb2dDDtJ2uUgSMqGICs+6NjhST/fQUeraVDdRmK4jSaNvKuMj7x8j9RzUsNJEUttpsc1wLfZNOx7ziTZE8apbrKpDrGDLng5xGFyQTVbb30bvJGrAvCVEg59JdQ4H4qQePnWsurSG92yxSskttJIiTR43IyntyR4dSrKSuCCCPSCOQCA1PUtiba1v2iuHCGylZYWd3aN0jb85G7OWRcYG0cAgEYOc4/UGtsbSAKlxGxmswXKOowZ4gQW+RGR9c1uLjpZZEue7K8kt3C0DSEKO3GyldsagYUZJbnJJxknAxm6noqzQRwliojeFwQBkm3kSQD8SgH40HbFrduzmMTRl13ZG4fxDtbHz2sQpx9knBwaVI9QWN7MVFtbpHLEXUrclDZbN320EZLmVvQQSMBd4OCcFQXtK1q67AbX4zf+9+33d+1/0YG7dtxu8e2M1xvuoLeJtjOS+AxSOOSRlVskMyopKqcHlsDg0G0pUj1Z+UK1sbVLnJuFmJWPtEEMy+QWzhcEEH3BBGM1o9Lg1TV8SXTNplmcEQQki4mHB9cnDIv3YJBIx4NBs+lJl/djWF3LuJtSBkZIW3wePoat6ldQ/J/ZSRoscZtpIc9qeBikyE5yd45bJJJ3Zzk1gfu5fadxfxm8th4vLdPWi48zQjOPf1JkfSguaViaXqcNzGssEiTRt4ZCCPu+hHyPIrlqF/HBG0szrFGgyzMQAKDJqL66uUW80oM6qfimOCwHBhkGefbJA+810t1Deaj6dNj+Htzwb24RhkEeYYjgt/SbArQ9QdH2kN1p0Uwa8lu5nE0twWd5FWF+M59ADMpAXGCB5xQesV8ZQRgjIPkH3qGXSb/TebRzqFoAf3rO4E8Yzn81Lj1DHG1/kOa3vTnVlte5WNikycSQSjZNGR5DIefxGRQbU2MXbEXbTtABRHsXYFXwu3GMDA4+lZFKj9S63DyG306I39wpwxU4t4eQCZJfHHnauTx7UDrW0KtNcsyLClhcREswB3yFCowfmFP44qh0D9Vt/wCpj/wCpuy6JMzrPqkvxsqnKw4xaQk/sR/xiBxufJqyAoPtYd7pUExVpYYpWQ5UvGjFT8wSOD91ZlKDqa3QsrFVLJnaxUZXdwcH2yAPHyoLdN5fau8gKXwNxUEkKT5wCScfU120oFKUoFKUoFKUoNF1yrnT7oRhmYxN6VzuZceoLjncVyBj3rhqmo2gtoCVWeKV4VgSPY25iy7CgyB6B68g8KhPtVBWHBpMCOZEhiSQ+XWNQ3P1Az70ExpiXB1DUuy8KDuQZ7kTuSfho/BWRcD++sDQNaktLS4kaON1jurt5XMvaUkXEvpiBDbnODhWIHKjdV7FbIrO6qqtIQXYAAsVG0En3wAB9wrU6hoTHcIJEgWXIlQwiRG3szM6ruULKS7ZYhs8ZBwKDdI2QDyM+x8ivtdVrAI0VBkhFCgk5OFGOT7niu2gUpSg8phhuf8AZvPeh7XwB9HYfft7Z4397Gce+38Kqej7lI3vI5XVbjvvI+4gFoXAMTDPlFhCpnwDGw9iTS/Ax9rs9tO1t29vauzaRjbtxjbj2rjeadDLjuxRybTld6K20j3GRxQS/TGnw3E91cbEkhF0XtmIyu7sxJJIntzKr+r5hiPOTZV8VQAABgDwB4FfaBSlKCR1LodRKbiwlNhctgsYwDDLg5xLFwG8nkYPNcbHocSSifUZTfzKTsVl228XP8SLJGfq2TVhSgV5R+Vu+2apooPKrPuIGM5MkS16vUv8LBd304nt4ZGshCYpGTLjuBn8nxhhkYoKitF1L0pb3uGkUpNHntzxMUmjP8115/A5Fd/TuptcLMWCjtXEsQ255WJyoJz7kCtq3g0HjulRXd8+nwX1201tdwSStHGvaZ+1tAWV1OXB3842+Pxr1nTdOit41ihjWKNPCoAAP/n615v0n+n0T+xXH/tV6lQKUpQKUpQKUpQKUpQKUpQKUpQKUpQKUpQKUpQKUpQKUpQKUpQKUpQKUpQKmIum0kvbua4gjkSQQiJnVG+wrBgM5I5IqnpQaHo7S2topkKCMG5mdFG3HbeQlSMeBj2rdXMyorM7BFUElmICgD3JPgV2VNdclQlsZdvwy3UZn3fZ24bYW9ton7ROeOOeKCd6Ss1M+nATws1nazI6hjucyGPDRggb09J9Q44r0epjrdlK2wQr8QbqEwftcSAyEe+3sdzP0zVPQKUpQKUpQKUpQKUpQKUpQKUpQKUpQKUpQKUpQKUpQKUpQKUpQKUpQKUpQKUpQK4yIGBDAMDwQRkEH2IrlSgwLDRLeBi0MEUTHyURQcfLIHj6Vn0pQKUpQKUpQKUpQKUpQKUpQKUpQKUpQKUpQKUpQKUpQKUpQKUpQKUpQKUpQKUpQKx7++igQyTSJEg8vIyqoz9ScVkVM9WaXNJNbTxb3W37gaON0SQmUKA6GT0krhhgleJGwfYhubnV7eOITPPEkLYxI0iCM7vGGJwc11anrkECBnliBkUtErSIpl2jOEyfV7eM+RUzp+hT2xtpVg7gjFzvgWZSyNdSLIJAz7VJG0g4247jYyOD8Oh3EZlC2sLrc2iQhEdVjgdO6SnqGeye4OVBOQcqB4Co0nWI54Vk3KhMSSuhcExrKu8bvkMZ5OM4Ncl1q3LpGJ4e5KoZE7ib3UjIZVzkgj3FROo6JKosYFIV7q2Wzul5J7USq7PuU+VUSxg583AxWxk0GcXu+KMRxmaN3JaN7eSOJFUExsN8dwoUBTHhfSCSeRQVQ1KHu9jux97G7tb17m357c5x+FcI9XgaTtCaIy+odsSIXyn2htznj3+VTK6DPxBt9K3huvit652mYy7dv2u5g9r9nZk7v4lcR07MNxEahm1MXJIK5MQwNxPzxxjzQVMeqwNKYFmiMyjLRCRDIB8yucj+6syoHQ+mZ45LdJUdhayvJ3jOnbYsH9SIq7y7dw7g+AMty/Gb6gUpSgUpSgUpSgUpSgUpSgUpSgUpSg//2Q=="/>
          <p:cNvSpPr>
            <a:spLocks noChangeAspect="1" noChangeArrowheads="1"/>
          </p:cNvSpPr>
          <p:nvPr/>
        </p:nvSpPr>
        <p:spPr bwMode="auto">
          <a:xfrm>
            <a:off x="155575" y="-876300"/>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4" descr="data:image/jpeg;base64,/9j/4AAQSkZJRgABAQAAAQABAAD/2wCEAAkGBxQSEhUUExQVEhQSGBwZFxcWFRUaFxcZFBocGiMZHR0dHigkHhslGxgaIz0mJSorMS8uFx8zRDMsNygtLisBCgoKBQUFDgUFDisZExkrKysrKysrKysrKysrKysrKysrKysrKysrKysrKysrKysrKysrKysrKysrKysrKysrK//AABEIAMABBgMBIgACEQEDEQH/xAAbAAEBAAIDAQAAAAAAAAAAAAAABgQFAgMHAf/EAEcQAAIBAwMDAgMDBQ0GBwEAAAECAwAEEQUSIQYTMSJBFFFhMnGBByMzNFIVJDVCRGJyc3SRsrO0FkNVlKHSdYKxw+Hw8SX/xAAUAQEAAAAAAAAAAAAAAAAAAAAA/8QAFBEBAAAAAAAAAAAAAAAAAAAAAP/aAAwDAQACEQMRAD8A9xpSlApSlApSlApSlApSlApSlApSlApSlBreodU+FgabZ3NpQbd23PcdU84Pjdnx7V81jVuxJbJs3fFTdrO7Gz83JJu8HP6PGOPP0rC68tWlsZURWdmaLhN27AmQkjbyMAE5HjGa0/UegrBLZyxNP+anZnea5u54okFtP+ccSSMqqG2+rjzjIzQV+p36QRPNISEjUs2AScD2AHknxj3JrVrrc69szWjxpM6oNjiV4y/gzKq4Vd3GVZwOCcc40eo2dzMtzamR5G2xTW5nEC9x4ZQ7bTCuBDkRr6xvBY+RitxLrkshjWG3ljYuvfaeMqkMYwzerIDsV9I7ZYAnJ8EUFDSuq1uEkRXjZXRxlWUgqwPuCOCK7aBSlKBUqbNLy+uUuV7kVssSxwOcxN3AXMzIeGJYbBuBA7TY8mqqo5GW8vZDHuieFe2bmCXbNHhs9qeCVPBO5lJV1I3EYzyGi6tX4Y3FvEHeEGwnWINntu16EKJvOFDhAQpIUFWPGTjc6rqMkt7poe0ntwLiQ7pWtSD+9Z+B2pnOfvGOPNbd+k4DG6EyEyyxSySF90rvbujrlmB9PoA2gAAE4xnNbC/0xJZIJGLBrZzImCMEtG8WG45G2Q+McgUGdSlKBSlKBSlKBSlKBSlKBSlKBSlKBSlKBSlKBSlKBSlaqy11JbZ7kK4RO7kELu/MMynGDjkocc+48UG1ri6gggjIPBB8EH2rqsLoSxRyqCFlRXAOMgOARnHvzWsfqNd0gjhnnWAlZHjVdisoyVG5gXYeCEDYPHnigzNO0iGAsYk2lsAklmOB4UFicKMngcDNZF7aJNG0cih0kBVlPhgfIP0rhp19HPEk0Tb45VDo3IyrDIODyPuNZNBGd+TTZGMrNJauSxkYn0eNzseFjRRsiSGNctyfOasY3DAEeCM8gg8/MHkfjXC5iVlw4BAweQDgqchufBBAOfYivFvyXXmo3puFtrpbW1tztUtAkrSM7M25mJBaQjlmzySOKD26lR/7har/AMVT/kY/++n7har/AMVT/kY/++g2PV+obITGoyZMKxMTSoitx+dRGDhGGV3AHHk+Kzen9PMECIc7gBkGVpdv8wSOAzKuSBu5xUZeWtxYTR3d8638KnDTpAIprQHjOEOXtzn1Kc484NehQyq6hkIZWAKsCCCDyCCPIoOdKUoFKUoFKUoFKUoFKUoFKUoFKUoFKUoFKUoFKUoFKUoFed6PpcjaZOwubiMH4s9tRBt/SzcDdEWwfv8AeqvqLqe2sgO8/rfhIkBeWQ/JUXk/f4rl091LbXqkwSZZDh42BWWMjgh0PI5/Cg0umahPDHZAlO1IsMYXtSHapjTLPNnajbjgKR6jgA5PHLp/UVsrd4bgOssTzNgRuzTh5HkDR4HrZlYEgZIOc+K3cmgxNIZCXwXEjR7z2mkXGHK+5G1T8sqDjNQ35QdXu4tX02GG4aKC5ZQ6gA7tsnqzke6kDzQeg6RNI8MbSxiGRlBaMHdsJ5259yKzKUoND15qPw+nXcoOCkL7Tz9phtHj6kVp/wAjuhfCaXCCMPP+efjBzJ9nP1CBR+Fffyp23xEFvZj+W3UaNz/u48yufwWP/wBKs0QKAAMADAA8AD2oOVKUoPjKCCCMg8EHwQah5I20Zy6Bn0xzl0AJayZjy6DybcnkqPseRxkVc18ZQRgjIPkH3oOMEyuoZGDKwBVlIIIPIII8giudRGhR/Bam1jA262kga57R/kp3hcIf2HJJ2e20kccVb0ClKUClKUClKUClKUClKUClKUClKUClKUClKUGLqWoxW8bSzSLFGoyWcgD/APfpUh+797qJ26enwtsfN5cIdzgjzDEcE849TcfSujTdJivNWv2ulNwLNoVt0kJaOLuQq5KofTuLc5xV+BQaDp3pCC0Yyeqe5ceu4mYvK34n7I+i4FceoujoLphKN1vdKPRcwEpKPoSOHX6NmqKlBDHqK8047dSj79v7XtujYUAeZohkp/SXIrH6hEd1qWj3EDJKm6f84rZXHa3Ace/BP4V6ARng8g15h1N0bbDVLFYhJbLc98yrbyNErGOMEHC/ZJDEEjGQTQXGudU2lmP3xcRxn9ktlz9yDLH8BWlTq65uc/A6fKy+010RbxH6gHLsP/KK2+i9I2VocwW8aP7uRukP3u2WP99bug8311dQtJINRupIriK2ZhLBBEwEUUow0qksS7Lgecend4ya9DtbhZEWSNg6OoZWU5DKwyCD8iK5ugIIIBBGCDyCD7GoXQ3OlXYsZCTZ3bE2TnxE55a2J+XOVz55HNBeUpSgUpWDruoi2tpp25EEbyEfPYpOPxxQTnRh797qV3yVMy20ef2bRcNj6GR3/uqxqb/J1pzW+nW6vnuOndkycnfOTI2T974/CqSgUpSgUpSgUpSgUrTDqSI2Hx4D9nsmbGBv2Bd2MZxux9fxpc9RxrI0Ucc1xJGFMiwpntBxuG5mIXO3naCWwRxyMhuaVh6TqkVzH3Im3LkqQQysrIcMjKwBVgRggjNZlApSlAqG0XqkfBTGWVjMr3QB2OSNk0qpyFxwoUfhVzWj0jQjDaSW5cMXac7sEAfESSSDjPt3MfhQd/TF0ZLO1Z23SPbxOxOMsWRSW/EmtdpplvHnk+IkiiSV4YUiCDHYJjaRyyEsxkD4H2doXgnJrSLpyQtbRKoNxbyQK5ML9ycRxxLvil3ERwhQ2RyDtZeCSTk6xqUen3BhS8it2vm3pFLbyy4llOwuhRgMFwCVb3LHIBxQVukxzLEq3DrJKMhnQbVbBODj2JGMj55rLrB0TTBbQrEGZ9uSztjc7OxZmOOBlmJwOBms6gjekv4T1f8ArLb/AE61ZVG9Jfwnq/8AWW3+nWrKgUpSgVIdSfwtpf3XX+UtV9SHUn8LaX911/lLQV9KUoFavqXQ4723eCTIDcq6/ajdeVkU+zKef+nvW0qV631uVNlpaYN7d5CHyIIx9qdxg4VfAz5P3YoOXQOtSXEMkU+GuLKQwSupBSRkAIdSPcgjI8g58VUVrOm9DjsrdIIs4TkseWd25Z2PuzHJ/wClbOgVI/lVgkfTZgil1BRplH2mhjcM4X+dtU/hmq6hFBj6feJNEksTBo5FDIR4KsMisioXpX/+deyaa3FvPvnsSduAM7pbcfVSxYDn0k81dUCvhNfaltUjS7v47eXElukDydvcDHNJ3BGQ6/xhGPY5GZQcZAoKcOMZyMfPPFfSw+f/ANNeddc2aWqzrbqI0urC9MsSYEeY4wwm2DgNlipIHPcGfArI6jvZWsrdWtnjXv2XrLwkcXEPsrk8/d70F9SlKDyeHTZf9nN/xc+z4AntbLXZjtn057O/Ht9rP1qm0HVIbI3Ed1IsDSXDypJLhFmWcBl2seGZFHbxnP5ocYIqxxQiggLbqmCyknuLgvDBqN1+YZoyBiKCKMyMPtKrshwceAD4NXsEyuoZGDqwBVlIKsDyCCOCCK1vUXTttfRdq6iWVRyM5DKfmrDlT91Rmn9IX2knOnT/ABdrnLWdwQrAHz2pPAY/UKPc5oPSK6L28jhRpJXWKNBlndgqgfUmo+br1pW7FnZzy3gx3IpkaFLbcM5mdhjxyNmdw8HkV2WPRLTOs+qTfGyrgrCAVtIW5+xH/HPJG5xk8cUHSeqLrUDs0uLtwnzfXCERgZwTDGeZTjOCcLkYNB1FeadxqSfEQZ4vbdDhR854hyn3rkVcKMcDgCvpoMbTtQiuIxLDIksbeHRgynH1HuPlXmv5WNP7mp6KeSDcEEDzw8TZ+7Aqh1LojZI1xpsxsLhuXUDdbTHIP5yI8A8Y3LgjcTzUt1H1JMt3YfG2U0dxbTOym3Uyx3AaFwFhbj1F9uVblRg584D1upHVOuE7ht7GJtQuQcMsZxDFn3lmxtXGPAyfasNdHv8AUeb2Q2NsScWlu/511+U0wP35VPY/Oq7StLhtoxFBEkMa+FRQB95x5P1PNB5xo8Gq2dxPdNF8X8SVa5hVEiKmMbAYH3nuBVHhgpYD581c9N9U218D2XIkT9JDICk0R+ToeRzxnkfWtf0zaqt3dMEiUszcpps1sxy5Pqnf0zn6r5+1WX1H0jb3jLIwaG4j/R3MJ2Tpj5MPI5PDZHJoN/SoT93L7TeNQT4u1X+WW6HfGP2p4R4A5JZMjA8ZNfRrN/qX6ihsbRv5XOn52QZ8wxHwpGCGfHDeMig33UnVdtYgCVi0r/o4I1LzSn5Kg5/E4H1qMvbXVbu7guinwPZ3diLtRz4EvpYzt3F25ABwudo+tWPTfSNtZFnRWknk/SXEzb55M4zlz4HA4GBwOKwuo7NXvbYlIWZSvqk02a4YYfI23C+mHHP2vBO6gx/9o9Qtv1zTzMo8zWL9wfU9p8OPw3efpzstF63sbptkdwqy+O1LmOUH5bHwSfuzVDWr1vp21vF23MEcwxgFlG4Z/Zb7S/gRQfeo9bjsrd55OQg9Kj7UjnhUUe7MeK0/RGhyJ3Ly65vLzBcE57EflbdfkF98eT91ddn+Ty2jmikElw8Vud0VvJM0kEbgYDqr5IKjOOePNV9ApSlApSlBOddaE11bgw4W6tmE1s/ykj52n+awypH1+lYlr+UG0+EiuJX2PJ6TAAWn7qna0Sx/aJD8ePkarq8l07pmZtS1G7sZIobmK42hZYlaGRXiRyCQN6Eu2Synn5Gg3wttQ1TmYvpdkf8AdIf35MpB4d/ESnj0gE+QfnW+j6PtEhiijjMIt8mJondJIy/DEODn1e4JIPvmtfpHXKGUW19G2n3ZwAkpHalJ4/NSj0tyQMcHJxzzVdQaM9KwFZw5kle6iaGSWSQtJ23BBVSeEX1E4UAZ5xWZf6RHNEkT7tkbRsMHBzA6uv8A1QVsKUClKUClKUClKUEX0p/C+s/0rT/T1aVF9KfwvrP9K0/09WlApSlAqQ61/W9K/tTf5ElV9SHWv63pX9qb/IkoK+uMjhQWPAUZP3CuVY+o/opP6Df4TQT+mXscayXrCNLaVBIkqy3LsySEEExNGNmQQcDOM4qoryp4Lv8AcCIme3MPwsPoFrIJNuEwO58QRu+uz8BXqtBGdX3D/ESpubYdNumKbjtLAxgMR4yASM/U1SaB+q2/9TH/AIBUt1h+tSf+F3f+KOqnQP1W3/qY/wDAKDPqT13VoVu0zscxbe4Vkui8OTuBdIo2RRgg5kK5z8sVWVK9E3UccM0cjok8U8zXAYgNueVmEhz/ABWQoQfGMDjGAG9TV4WaFVkV/iQzRFfUrqgBJDDIxgj35zXNdQjMzQBvzqIsjLhuEcsoOcY5KNxnPFedackjXFs1q8cSSz3z25eJnj7TBMkIHjOGfewIbGGB8Gt/okcy6rcCeSKV/hIMGKJolx3Z+NrSSEnOec/hQWFKUoFKUoFKUoFSHRX63qv9qX/IjqvqQ6dv7dbq7cTwlb2dDDtJ2uUgSMqGICs+6NjhST/fQUeraVDdRmK4jSaNvKuMj7x8j9RzUsNJEUttpsc1wLfZNOx7ziTZE8apbrKpDrGDLng5xGFyQTVbb30bvJGrAvCVEg59JdQ4H4qQePnWsurSG92yxSskttJIiTR43IyntyR4dSrKSuCCCPSCOQCA1PUtiba1v2iuHCGylZYWd3aN0jb85G7OWRcYG0cAgEYOc4/UGtsbSAKlxGxmswXKOowZ4gQW+RGR9c1uLjpZZEue7K8kt3C0DSEKO3GyldsagYUZJbnJJxknAxm6noqzQRwliojeFwQBkm3kSQD8SgH40HbFrduzmMTRl13ZG4fxDtbHz2sQpx9knBwaVI9QWN7MVFtbpHLEXUrclDZbN320EZLmVvQQSMBd4OCcFQXtK1q67AbX4zf+9+33d+1/0YG7dtxu8e2M1xvuoLeJtjOS+AxSOOSRlVskMyopKqcHlsDg0G0pUj1Z+UK1sbVLnJuFmJWPtEEMy+QWzhcEEH3BBGM1o9Lg1TV8SXTNplmcEQQki4mHB9cnDIv3YJBIx4NBs+lJl/djWF3LuJtSBkZIW3wePoat6ldQ/J/ZSRoscZtpIc9qeBikyE5yd45bJJJ3Zzk1gfu5fadxfxm8th4vLdPWi48zQjOPf1JkfSguaViaXqcNzGssEiTRt4ZCCPu+hHyPIrlqF/HBG0szrFGgyzMQAKDJqL66uUW80oM6qfimOCwHBhkGefbJA+810t1Deaj6dNj+Htzwb24RhkEeYYjgt/SbArQ9QdH2kN1p0Uwa8lu5nE0twWd5FWF+M59ADMpAXGCB5xQesV8ZQRgjIPkH3qGXSb/TebRzqFoAf3rO4E8Yzn81Lj1DHG1/kOa3vTnVlte5WNikycSQSjZNGR5DIefxGRQbU2MXbEXbTtABRHsXYFXwu3GMDA4+lZFKj9S63DyG306I39wpwxU4t4eQCZJfHHnauTx7UDrW0KtNcsyLClhcREswB3yFCowfmFP44qh0D9Vt/wCpj/wCpuy6JMzrPqkvxsqnKw4xaQk/sR/xiBxufJqyAoPtYd7pUExVpYYpWQ5UvGjFT8wSOD91ZlKDqa3QsrFVLJnaxUZXdwcH2yAPHyoLdN5fau8gKXwNxUEkKT5wCScfU120oFKUoFKUoFKUoNF1yrnT7oRhmYxN6VzuZceoLjncVyBj3rhqmo2gtoCVWeKV4VgSPY25iy7CgyB6B68g8KhPtVBWHBpMCOZEhiSQ+XWNQ3P1Az70ExpiXB1DUuy8KDuQZ7kTuSfho/BWRcD++sDQNaktLS4kaON1jurt5XMvaUkXEvpiBDbnODhWIHKjdV7FbIrO6qqtIQXYAAsVG0En3wAB9wrU6hoTHcIJEgWXIlQwiRG3szM6ruULKS7ZYhs8ZBwKDdI2QDyM+x8ivtdVrAI0VBkhFCgk5OFGOT7niu2gUpSg8phhuf8AZvPeh7XwB9HYfft7Z4397Gce+38Kqej7lI3vI5XVbjvvI+4gFoXAMTDPlFhCpnwDGw9iTS/Ax9rs9tO1t29vauzaRjbtxjbj2rjeadDLjuxRybTld6K20j3GRxQS/TGnw3E91cbEkhF0XtmIyu7sxJJIntzKr+r5hiPOTZV8VQAABgDwB4FfaBSlKCR1LodRKbiwlNhctgsYwDDLg5xLFwG8nkYPNcbHocSSifUZTfzKTsVl228XP8SLJGfq2TVhSgV5R+Vu+2apooPKrPuIGM5MkS16vUv8LBd304nt4ZGshCYpGTLjuBn8nxhhkYoKitF1L0pb3uGkUpNHntzxMUmjP8115/A5Fd/TuptcLMWCjtXEsQ255WJyoJz7kCtq3g0HjulRXd8+nwX1201tdwSStHGvaZ+1tAWV1OXB3842+Pxr1nTdOit41ihjWKNPCoAAP/n615v0n+n0T+xXH/tV6lQKUpQKUpQKUpQKUpQKUpQKUpQKUpQKUpQKUpQKUpQKUpQKUpQKUpQKUpQKmIum0kvbua4gjkSQQiJnVG+wrBgM5I5IqnpQaHo7S2topkKCMG5mdFG3HbeQlSMeBj2rdXMyorM7BFUElmICgD3JPgV2VNdclQlsZdvwy3UZn3fZ24bYW9ton7ROeOOeKCd6Ss1M+nATws1nazI6hjucyGPDRggb09J9Q44r0epjrdlK2wQr8QbqEwftcSAyEe+3sdzP0zVPQKUpQKUpQKUpQKUpQKUpQKUpQKUpQKUpQKUpQKUpQKUpQKUpQKUpQKUpQKUpQK4yIGBDAMDwQRkEH2IrlSgwLDRLeBi0MEUTHyURQcfLIHj6Vn0pQKUpQKUpQKUpQKUpQKUpQKUpQKUpQKUpQKUpQKUpQKUpQKUpQKUpQKUpQKUpQKx7++igQyTSJEg8vIyqoz9ScVkVM9WaXNJNbTxb3W37gaON0SQmUKA6GT0krhhgleJGwfYhubnV7eOITPPEkLYxI0iCM7vGGJwc11anrkECBnliBkUtErSIpl2jOEyfV7eM+RUzp+hT2xtpVg7gjFzvgWZSyNdSLIJAz7VJG0g4247jYyOD8Oh3EZlC2sLrc2iQhEdVjgdO6SnqGeye4OVBOQcqB4Co0nWI54Vk3KhMSSuhcExrKu8bvkMZ5OM4Ncl1q3LpGJ4e5KoZE7ib3UjIZVzkgj3FROo6JKosYFIV7q2Wzul5J7USq7PuU+VUSxg583AxWxk0GcXu+KMRxmaN3JaN7eSOJFUExsN8dwoUBTHhfSCSeRQVQ1KHu9jux97G7tb17m357c5x+FcI9XgaTtCaIy+odsSIXyn2htznj3+VTK6DPxBt9K3huvit652mYy7dv2u5g9r9nZk7v4lcR07MNxEahm1MXJIK5MQwNxPzxxjzQVMeqwNKYFmiMyjLRCRDIB8yucj+6syoHQ+mZ45LdJUdhayvJ3jOnbYsH9SIq7y7dw7g+AMty/Gb6gUpSgUpSgUpSgUpSgUpSgUpSgUpSg//2Q=="/>
          <p:cNvSpPr>
            <a:spLocks noChangeAspect="1" noChangeArrowheads="1"/>
          </p:cNvSpPr>
          <p:nvPr/>
        </p:nvSpPr>
        <p:spPr bwMode="auto">
          <a:xfrm>
            <a:off x="307975" y="-723900"/>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9" descr="data:image/jpeg;base64,/9j/4AAQSkZJRgABAQAAAQABAAD/2wCEAAkGBg8REBAREBIWEBEWEBUUEBAPERYVDhARFRIYFhcQFBIYHCYeFxwjGRYUIDsgIycqLS0sGB4xQTItNSgrLSkBCQoKBQUFDQUFDSkYEhgpKSkpKSkpKSkpKSkpKSkpKSkpKSkpKSkpKSkpKSkpKSkpKSkpKSkpKSkpKSkpKSkpKf/AABEIALwBDAMBIgACEQEDEQH/xAAbAAEAAwEBAQEAAAAAAAAAAAAABAUGAwcCAf/EAEUQAAICAgAEAwMGCQsDBQAAAAECAAMEEQUSITEGE0EiUWEUMkJicYEHIzM0UnJ0kbEIFRYkU3OCkqGytKOzwURFVGPR/8QAFAEBAAAAAAAAAAAAAAAAAAAAAP/EABQRAQAAAAAAAAAAAAAAAAAAAAD/2gAMAwEAAhEDEQA/APcYiICIiAiIgIiICIiAiIgIiICIiAiIgIiICIiAiIgIiICIiAiIgIiICIiAiIgIiICIiAiIgIiICIiAiIgIiICIiAiIgIiICQOMcYTGRWZWdnsWuqqsA2W2v81F2QPQnZIAAJJ0JPmd8ZgBca3nWuynJF1TWq/yckI9bJbaqkVBkscBj2Ou/aB+2eMq0W7zqbabajTz0P5ZcpfaKq7UZXKsvNsHR2OU9O27McWT5UcXTc4oF3NocnIbCmu+97U+ky/FPCeRmjIuuFSPbVjU1UrYbKhRVlC92ezlHMX6jQXQAHU7OrXhnhSvHznvorrppbFWopUoUmwXM/MQBr5pA3A0MREBERAREQEREBERAREQEREBERAREQEREBERAREQERECr4zTeSj1lnCEFcdG8sWWkgK1t29ite5UDr7m+aZPC+ILdWHVg/XlLoGFTMvRjWT85d76jY6d5LlTl4hqfz6+oCgWAh7GWlF6U49K9AWbXX+PQALaJ8VWbAOtHQ2p1zKdb5Tokbn3uAlTmK75NaobFCDbvTcmlJ68l1DdwQBogb6+nefV3ibDUlTejODopUfMsB9xRNn/AEn5wi+q17rVKswbk9rHNWTUugfKs59MQejDYHQjv3gWsREBERAREQEREBERAREQEREBERAREQEREBERAREQEREBE+LX0pPuBP7hueL/AMnOp2PELWZigautFLEoNl2bQ3oHov74HtcRKnxXxf5Jg5WT2NdDuu+3OFPKP83LA8y8IeKOIZ/Gs3Fpt8rh9dt7v5NVa2a5+VdW8pPMz+1veyA09M/oriH8qhyP2qx7l/yWEr/pMb+Afwycbhvyhx+Nym8wk/O8obFYP2+03+MT0mBzox0RQqKEUdlRQqj7hK7ivDn5xk4+vPVdMhOkyagSfJc+h2SVb6JJ9CwNrECLw3iNd9YsTfcqysNWVup01br9FgehElSn4lhvVYcrHUs2gMigf+oRRoMvoLVHY/SHsn6JUPELOPxOLkWdBovWKF6+/wA5lP7gT8IFxEqA3EX+jj44+LWXv+4CsA/eZzu4PmEcwzX80HmRRVWuKWH0XQKXKnsfb+zqIF3Eg8J4qLlbamu1Dy3UsdtW+t639JSOobsQQfgJ0BERAREQEREBERAREQEREBERAREQEjZ/EqqF57XCDehvqzMeyIo6sx/RAJMr7OK3XM9eIgAV2SzKvB8pXVtMtdfRrWB2Por8TrUkYHA66281y19+tG+4g2a/RQABa1+qgA9+z1gRf5wzn/GVY6rUO1WQ5XKuGu41tavgG2T2PJ3kzh/GqriUG67VG3ouHLeg/S5fpL9ZSVPvk+ROI8KpvAFq7KnaOpK21t+lXYpDIfiDAcWs5aL291Ln9yEzAfyf+H+XwjzPW7Jts+4ctYH/AEyfvmi44cyjFyVbeZUce0CxQq5df4tvnoNLaPivKfqnvK/8H5yqeGYNFWKwK46lrMpxTWGcc7aUBrD1Y91G9dxA3Ewv4V1ORTi8NrbVmZl11sAfbXHr3bbbr3AIv75ov5oyLPzjKbXrXiL5CH4GzbW/eHWfN/hTH5CKUWi4EPXkKvNcto7Ozn2nHcEE9QWHrAtcbGStErQcqIoVFHZVUaAH3ATrIHB+Jech515Lkbkvq3vy7AAeh9VIIYH1VhJ8BERAREQERECr4tw1yy5GPpchBocx0l9e9miw+7eyG7qevUFg0nhnE0vr502pBKvW/SyqwfOrdfRh/wDhGwQZLmR47h3PmO2Kzoa6EbLrpcI+WGZglXOfmuqo5BGidqpIB2A1j2Ko2xAHqSdD98rLPFOGDyraLm9Uxla9x9q1Biv36kfhvBOH3Ity1i8MOj5Je6waOirG4sykEEEHqCCPSXddaqAFAUDsANAfYIHHBzPNXm5Hr6kBbV5XOvXl9B9skREBERAREQEREBERARE8s/D5xnMxcbEsxb7Mcm9kc0uU5ga9gHXf5pgepz8Mr/DjucPENhLOcakuzHbMxqXbE+pJ3LAwKjwx+Tv/AG3L/wCS8uJT+GPyd/7bl/8AJeXEBERAhca/Nsj+4s/2GfvBvzbH/ua/9gn5xr82yP7iz/YZ+8G/N8f+5r/2CBMiIgU/GMZ63GXSpZ1XlvqUbN+OCToD1dCSy+/bL9LYs8bJSxFsrYMjKGRl7MpGwR90j8W4kKK+blLuzBKqlOmttb5tYPp6kn0AJ7Az44Fww49IRm5nLPZYV35YsscuwrU/NQEnQ/8AJMCwiIgIiICIiAlP4ZHPU+Qe+Ra1w/uuiU/9JKz95986eJXf5M6JsPaVpUrva+awQv07cqlm38JY00qiqqgKqgKqjsFA0APugUvFCmG7ZQYit2VbcdE5myL3IrqNQ2NWliqn0Ya3rl3ON/jRKlyPlFFtFlWOcg1Ma2a2kHlLVsjFTptAgkEbHoQZO8ScIfIpUVsFtruqvpL78s2U2Bwj668raKkjqN79JQ8a8MZmaMl7hVS7YNmLRUljWJ+NdHeyywovrWgAA7bProBp34ooyK8fTc702Wq2vY5anrVgfju1f9ZMmdwvCFNGdXkY1VVNYxbqrBWvKzu9tLIdAaIArf8AfNFATF8Q8Q5VeRxREqtvWumpqmqahVx2ahmJPmOpPUA9A3b7ptJE/mqnmubkHNcoW47P4xVUqAf8JI6QMnwO/Izm5HybaRVg4b/iCq2W231F2vdip2NroLrWw+wfSy8M+Kksx8QZNta5N3nJWNhTkmi1q2sRfrAK2h+l0k7K8KYdgrDVlfLqFKGuyyt/JHapmRgWX4EmZLx7+B6niBqspubFtqqWulFAOKiJsqq1jRTv3U/dA9EieWcE8VcX4VqjjdTX4o6LxOjdqoPTz9Dm5frEBvtm4Tjr5IHyFQ6Eb+V2gjF0fWtejXH7NL9b0gWedxCqlOe1xWu9bY9yeygd2J9w6mVv9InHt2YtteP6XEbsH17Mce2ifHRI68wWd8HgSI4tsZsjI1+Wt0Su+61IPZqHwUDfqT3lnA5Y2SliK9bK6MNq6EMjD3gjoZ5j/KJq3wuk+7Or39hqtH8dTe5PAQHa3Gf5NaTt+Uc1Fx99tOwGP1lKt9b0mJ/CvktZw/ycqo1P8qxiLEBsxrB5yqSlgG1OmJ5XAPfXN3gej4lPJWifooq/5Rr/AMSNxLjFNGg5LWNvy6awXvs1+jWOpHx7D1IkP5VlZP5EHFp/trk/rLjfeqhuifrWDf1PWTeHcIpo5igJdteZa5L3WEdi9jdT9nYegECh4Bx1KlsXIApDZVzLaLEsx1ay0v5NlqErVYvMAVbpvsWmrlZwjnZLRatvV26ZXyYkoR2UY5K8v63te+cP5lso64ThV9cS0k4x+FZG2o/wgr9X1gXUSkHiulfYuWym/wBMdkLW2H/6eTYtHxXt68s/fk2Vk/lScSn+xqYfKnHusuXpX+rWSfr9xA+ePcYr5Lsev8bcamDIhASkMh9u+w+zUujvqdkdgZx4Xx8V0VC+p0UVKBfT/WMRwFA5ltq2QvxdVlvTgV00mulPLUK3KtQUNzEfOHN0LE9dt3PefHBnc0r5gsDgkH5QaDcevdvIPljp6CB2wuIU3Lz02Lau9c1bBgD7iR2Pwna21VUsxCqASzMdKABskn0GpBzOAY1rc7VgWf21ZNd/2eahDa+G9SHb4cduVHybLcbmDPTcqMz8vVazcACU3okNzFta3okEPrhNTZFnyywaXlK4lbDRSo97mB7PZoH4LyjoS0uoiAiIgIiICIiAiIgIiICIiAiIgIiIHLLH4t/1G/gZE8O/meJ+zVf9tZLyvyb/AKjfwkTw9+Z4v7NV/wBtYFhERASp8Ufm4/aMb/lVS2lT4o/Nx+0Y3/KrgW0jcRzq6anstYVoo6uwJA2Qo2B36kSTKLxxw+2/AyKqlLWMEChCA3S1CSCegIAJ+6B+8Dxq8exsfmoFrILfLxsUUewrchdtMQ3UgS6sOgT8DMxw7w/bTxLzee66o4LJ5uRYH5bPPVgg6Aj2QT29Jprfmt9h/hAzmNktY/CbHO3fHsZzoDbNQhJ0OnczTTKcM/8AZv2V/wDjpNXA5ZWuR+YqByNsv8wDXUt26TN+EuJYwPlVvWPMHmUrVgviVXKAOayst0u6cvUHto9ust/EvDGycPKx0bla3HsrVj2DOhUE69NmUxXJyrsDmxXxRj3G657GrK8wosqFNJRiXBNm+bQHKvvOoF3Vx/GZMaxbAUyGVcdtH8YWrawDWunsox667Swnn3BvB2RVTwUk3mym2o5NVmRz1UAYlyMQm+UaZlX2d9/dPQYCIiAiIgIiICIiAiIgIiICIiAiJkuI+NfIv4hU4b8TVW9Hl411o21LMfMatWA9oDvrpA1sTIcN43m5hCUvVj+XiY1tzvSbfMvyKvM5FXnXlQDXXZJ5tdNdch4pyPEPEhhrgN5FF6WJkmo8oouotaq3nv8AnchK7XWiRsaMDdeKPHWBhg1W2897ArXi0A25TsegAqXqN/HUk+FeJVvj00ndd9dFa20WjkvrIRQSUPcb+kNg+hlR4D/BhicMXn/OMth+MyrB7ez3FY+gP9T6mabiPCabwBYvtKd12KSt1TfpV2LplP2HrAmRKXzsvG/KA5lP9rWoGXWPr1L0t+1AG+qe87v4lxBWtgtV1YlUWvb2u471rUoLFhvqutj11As5lPHfiXGop5HYs4vxi1dSl3QfKayC4HzN+m9b7DcsfKy8n55OHT+gjA5lg+tYNrSPgu2+svaYX8OKJicIqroUVhs2r5vckK7l2PdjtF2TsmB6XgcSqvXnqcON6OujKw7o6nqrD9EgESTKvI4RVfy31s1NxUFcikgWFSNhXBBWxfquCPdo9Zx/ne7H6Zijk9MukHyPttr6tT9vtL9YdoF1PxhsEfCVuXx+lCq17yLWUMlNGmdlPZyd8qL1+cxA+09Jw/mm7I65jAV//EoY+UR7rrejW/q+yvoQ3chDw/LbIw68cm6vGrsrsuA3Up8tUVDZ81n6dQu9euum9NPimlUUKihVA0qqAFUD0AHYT7gIiICIiAiIgIiICIiAiIgIiICIiAiIgJWngNXPlvtt5KKlvUaAWsoOXp06E99yyiBQ/wBEEXkNF92Mwx68d3pNZNtVQITnDoy8w22mAB9o/DVpwzhtWPTXTSvLWi8qgkk+8ksepJJJJPUkkyVEBERATgmBULGtFaC1gA1gRRYyjsC+tkTvEBPPPwu+EL+KpjYuNbSlis97Jc7BmQAIGUKp2AW1v4iehzMcV4VfbxOl67LcdBg3K11K1EFjfSRWTbW69QCeg30gW3h0axMdedbClS1O9bcyGyoeW4B+Dqw+6Tcn5j/qn+EpvBWHZVhqlobnF+SSbAA7A5drByAAPaBDdAB1lzkD2H/VP8IGV8BYyV7FaKgbCwXYIoUM7VvzOQO5Pv7zXTM+D8Z0+ejL/UcFfaUj2lrcMvX1Gxsek00BERAREQEREBERAREQEREBERAREQEREBERAREQEREBERAREQEREBKLxxfanD8lqSyuEG2q/KJXzqLXTXXYr5zse6XsQMVhV4tXEMNOHMvI9FzZS0Wc9TVBV8q6zqRzc50GPVgX766bWcMbBqq5vLrSvmO28tAvMfedDqZ3gIiICIiAiIgIiICIiAiIgIiICIiAiIgIiICIiAiIgIiICIiAiIgIiICIiAiIgIiICIiAiIgIiICIiAiIgIiICIiAiIgf/9k="/>
          <p:cNvSpPr>
            <a:spLocks noChangeAspect="1" noChangeArrowheads="1"/>
          </p:cNvSpPr>
          <p:nvPr/>
        </p:nvSpPr>
        <p:spPr bwMode="auto">
          <a:xfrm>
            <a:off x="155575" y="-852488"/>
            <a:ext cx="255270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590" y="1823830"/>
            <a:ext cx="1607850" cy="112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7276228" y="2879717"/>
            <a:ext cx="719536" cy="246221"/>
          </a:xfrm>
          <a:prstGeom prst="rect">
            <a:avLst/>
          </a:prstGeom>
          <a:noFill/>
        </p:spPr>
        <p:txBody>
          <a:bodyPr wrap="square" rtlCol="0">
            <a:spAutoFit/>
          </a:bodyPr>
          <a:lstStyle/>
          <a:p>
            <a:r>
              <a:rPr lang="fr-FR" sz="1000" dirty="0" smtClean="0">
                <a:effectLst>
                  <a:outerShdw blurRad="38100" dist="38100" dir="2700000" algn="tl">
                    <a:srgbClr val="000000">
                      <a:alpha val="43137"/>
                    </a:srgbClr>
                  </a:outerShdw>
                </a:effectLst>
                <a:latin typeface="Calibri" pitchFamily="34" charset="0"/>
              </a:rPr>
              <a:t>Ecdysone</a:t>
            </a:r>
            <a:endParaRPr lang="fr-FR" sz="1000" dirty="0">
              <a:effectLst>
                <a:outerShdw blurRad="38100" dist="38100" dir="2700000" algn="tl">
                  <a:srgbClr val="000000">
                    <a:alpha val="43137"/>
                  </a:srgbClr>
                </a:outerShdw>
              </a:effectLst>
              <a:latin typeface="Calibri" pitchFamily="34" charset="0"/>
            </a:endParaRPr>
          </a:p>
        </p:txBody>
      </p:sp>
      <p:sp>
        <p:nvSpPr>
          <p:cNvPr id="18" name="ZoneTexte 17"/>
          <p:cNvSpPr txBox="1"/>
          <p:nvPr/>
        </p:nvSpPr>
        <p:spPr>
          <a:xfrm>
            <a:off x="2071930" y="303039"/>
            <a:ext cx="5147563" cy="461665"/>
          </a:xfrm>
          <a:prstGeom prst="rect">
            <a:avLst/>
          </a:prstGeom>
          <a:noFill/>
        </p:spPr>
        <p:txBody>
          <a:bodyPr wrap="none" rtlCol="0">
            <a:spAutoFit/>
          </a:bodyPr>
          <a:lstStyle/>
          <a:p>
            <a:r>
              <a:rPr lang="fr-FR" sz="2400" b="1" dirty="0" err="1" smtClean="0"/>
              <a:t>Phthalates</a:t>
            </a:r>
            <a:r>
              <a:rPr lang="fr-FR" sz="2400" b="1" dirty="0" smtClean="0"/>
              <a:t>: </a:t>
            </a:r>
            <a:r>
              <a:rPr lang="fr-FR" sz="2400" b="1" dirty="0" err="1"/>
              <a:t>U</a:t>
            </a:r>
            <a:r>
              <a:rPr lang="fr-FR" sz="2400" b="1" dirty="0" err="1" smtClean="0"/>
              <a:t>niversal</a:t>
            </a:r>
            <a:r>
              <a:rPr lang="fr-FR" sz="2400" b="1" dirty="0" smtClean="0"/>
              <a:t> contaminants</a:t>
            </a:r>
            <a:endParaRPr lang="fr-FR" sz="2400" b="1" dirty="0"/>
          </a:p>
        </p:txBody>
      </p:sp>
    </p:spTree>
    <p:extLst>
      <p:ext uri="{BB962C8B-B14F-4D97-AF65-F5344CB8AC3E}">
        <p14:creationId xmlns:p14="http://schemas.microsoft.com/office/powerpoint/2010/main" val="13866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75ED75C-C1CD-4FD8-959E-BF1A74D25948}" type="slidenum">
              <a:rPr lang="fr-FR" smtClean="0"/>
              <a:t>5</a:t>
            </a:fld>
            <a:endParaRPr lang="fr-FR"/>
          </a:p>
        </p:txBody>
      </p:sp>
      <p:sp>
        <p:nvSpPr>
          <p:cNvPr id="9" name="ZoneTexte 8"/>
          <p:cNvSpPr txBox="1"/>
          <p:nvPr/>
        </p:nvSpPr>
        <p:spPr>
          <a:xfrm>
            <a:off x="2071930" y="303039"/>
            <a:ext cx="5147563" cy="461665"/>
          </a:xfrm>
          <a:prstGeom prst="rect">
            <a:avLst/>
          </a:prstGeom>
          <a:noFill/>
        </p:spPr>
        <p:txBody>
          <a:bodyPr wrap="none" rtlCol="0">
            <a:spAutoFit/>
          </a:bodyPr>
          <a:lstStyle/>
          <a:p>
            <a:r>
              <a:rPr lang="fr-FR" sz="2400" b="1" dirty="0" err="1" smtClean="0"/>
              <a:t>Phthalates</a:t>
            </a:r>
            <a:r>
              <a:rPr lang="fr-FR" sz="2400" b="1" dirty="0" smtClean="0"/>
              <a:t>: </a:t>
            </a:r>
            <a:r>
              <a:rPr lang="fr-FR" sz="2400" b="1" dirty="0" err="1"/>
              <a:t>U</a:t>
            </a:r>
            <a:r>
              <a:rPr lang="fr-FR" sz="2400" b="1" dirty="0" err="1" smtClean="0"/>
              <a:t>niversal</a:t>
            </a:r>
            <a:r>
              <a:rPr lang="fr-FR" sz="2400" b="1" dirty="0" smtClean="0"/>
              <a:t> contaminants</a:t>
            </a:r>
            <a:endParaRPr lang="fr-FR" sz="2400" b="1" dirty="0"/>
          </a:p>
        </p:txBody>
      </p:sp>
      <p:sp>
        <p:nvSpPr>
          <p:cNvPr id="7" name="ZoneTexte 6"/>
          <p:cNvSpPr txBox="1"/>
          <p:nvPr/>
        </p:nvSpPr>
        <p:spPr>
          <a:xfrm>
            <a:off x="491614" y="1052736"/>
            <a:ext cx="8361584" cy="5632311"/>
          </a:xfrm>
          <a:prstGeom prst="rect">
            <a:avLst/>
          </a:prstGeom>
          <a:noFill/>
        </p:spPr>
        <p:txBody>
          <a:bodyPr wrap="square" rtlCol="0">
            <a:spAutoFit/>
          </a:bodyPr>
          <a:lstStyle/>
          <a:p>
            <a:pPr marL="285750" indent="-285750">
              <a:spcAft>
                <a:spcPts val="1200"/>
              </a:spcAft>
              <a:buFont typeface="Arial" pitchFamily="34" charset="0"/>
              <a:buChar char="•"/>
            </a:pPr>
            <a:r>
              <a:rPr lang="fr-FR" dirty="0" smtClean="0"/>
              <a:t>In the 1990s: </a:t>
            </a:r>
            <a:r>
              <a:rPr lang="en-US" dirty="0"/>
              <a:t>suspected to be involved in endocrine disruption </a:t>
            </a:r>
            <a:r>
              <a:rPr lang="en-US" dirty="0" smtClean="0"/>
              <a:t>because of anti-estrogenic effects</a:t>
            </a:r>
          </a:p>
          <a:p>
            <a:pPr marL="285750" indent="-285750">
              <a:spcAft>
                <a:spcPts val="1200"/>
              </a:spcAft>
              <a:buFont typeface="Arial" pitchFamily="34" charset="0"/>
              <a:buChar char="•"/>
            </a:pPr>
            <a:endParaRPr lang="fr-FR" dirty="0" smtClean="0"/>
          </a:p>
          <a:p>
            <a:pPr marL="285750" indent="-285750">
              <a:spcAft>
                <a:spcPts val="1200"/>
              </a:spcAft>
              <a:buFont typeface="Arial" pitchFamily="34" charset="0"/>
              <a:buChar char="•"/>
            </a:pPr>
            <a:endParaRPr lang="fr-FR" dirty="0"/>
          </a:p>
          <a:p>
            <a:pPr marL="285750" indent="-285750">
              <a:spcAft>
                <a:spcPts val="1200"/>
              </a:spcAft>
              <a:buFont typeface="Arial" pitchFamily="34" charset="0"/>
              <a:buChar char="•"/>
            </a:pPr>
            <a:endParaRPr lang="fr-FR" dirty="0" smtClean="0"/>
          </a:p>
          <a:p>
            <a:pPr>
              <a:spcAft>
                <a:spcPts val="1200"/>
              </a:spcAft>
            </a:pPr>
            <a:endParaRPr lang="en-US" dirty="0" smtClean="0"/>
          </a:p>
          <a:p>
            <a:endParaRPr lang="en-US" dirty="0" smtClean="0"/>
          </a:p>
          <a:p>
            <a:pPr marL="285750" indent="-285750">
              <a:spcAft>
                <a:spcPts val="1200"/>
              </a:spcAft>
              <a:buFont typeface="Arial" pitchFamily="34" charset="0"/>
              <a:buChar char="•"/>
            </a:pPr>
            <a:r>
              <a:rPr lang="en-US" dirty="0" smtClean="0"/>
              <a:t>In 1996: </a:t>
            </a:r>
            <a:r>
              <a:rPr lang="fr-FR" dirty="0" err="1" smtClean="0"/>
              <a:t>most</a:t>
            </a:r>
            <a:r>
              <a:rPr lang="fr-FR" dirty="0" smtClean="0"/>
              <a:t> </a:t>
            </a:r>
            <a:r>
              <a:rPr lang="fr-FR" dirty="0" err="1" smtClean="0"/>
              <a:t>commonly</a:t>
            </a:r>
            <a:r>
              <a:rPr lang="fr-FR" dirty="0" smtClean="0"/>
              <a:t> </a:t>
            </a:r>
            <a:r>
              <a:rPr lang="fr-FR" dirty="0" err="1" smtClean="0"/>
              <a:t>occurring</a:t>
            </a:r>
            <a:r>
              <a:rPr lang="fr-FR" dirty="0" smtClean="0"/>
              <a:t> </a:t>
            </a:r>
            <a:r>
              <a:rPr lang="fr-FR" dirty="0" err="1" smtClean="0"/>
              <a:t>phthalic</a:t>
            </a:r>
            <a:r>
              <a:rPr lang="fr-FR" dirty="0" smtClean="0"/>
              <a:t> </a:t>
            </a:r>
            <a:r>
              <a:rPr lang="fr-FR" dirty="0" err="1" smtClean="0"/>
              <a:t>acid</a:t>
            </a:r>
            <a:r>
              <a:rPr lang="fr-FR" dirty="0" smtClean="0"/>
              <a:t> esters </a:t>
            </a:r>
            <a:r>
              <a:rPr lang="fr-FR" dirty="0" err="1" smtClean="0"/>
              <a:t>classified</a:t>
            </a:r>
            <a:r>
              <a:rPr lang="fr-FR" dirty="0" smtClean="0"/>
              <a:t> as </a:t>
            </a:r>
            <a:r>
              <a:rPr lang="fr-FR" dirty="0" err="1" smtClean="0"/>
              <a:t>priority</a:t>
            </a:r>
            <a:r>
              <a:rPr lang="fr-FR" dirty="0" smtClean="0"/>
              <a:t> </a:t>
            </a:r>
            <a:r>
              <a:rPr lang="fr-FR" dirty="0" err="1" smtClean="0"/>
              <a:t>pollutants</a:t>
            </a:r>
            <a:r>
              <a:rPr lang="fr-FR" dirty="0" smtClean="0"/>
              <a:t> and endocrine </a:t>
            </a:r>
            <a:r>
              <a:rPr lang="fr-FR" dirty="0" err="1" smtClean="0"/>
              <a:t>disrupting</a:t>
            </a:r>
            <a:r>
              <a:rPr lang="fr-FR" dirty="0" smtClean="0"/>
              <a:t> compounds </a:t>
            </a:r>
            <a:endParaRPr lang="en-US" dirty="0" smtClean="0"/>
          </a:p>
          <a:p>
            <a:pPr marL="285750" indent="-285750">
              <a:spcAft>
                <a:spcPts val="1200"/>
              </a:spcAft>
              <a:buFont typeface="Arial" pitchFamily="34" charset="0"/>
              <a:buChar char="•"/>
            </a:pPr>
            <a:r>
              <a:rPr lang="en-US" dirty="0" smtClean="0"/>
              <a:t>In 2001: DEHP listed among the 33 hazardous substances in water, by the European community (Decision no. 2455/2001/CE)</a:t>
            </a:r>
          </a:p>
          <a:p>
            <a:pPr marL="285750" indent="-285750">
              <a:spcAft>
                <a:spcPts val="1200"/>
              </a:spcAft>
              <a:buFont typeface="Arial" pitchFamily="34" charset="0"/>
              <a:buChar char="•"/>
            </a:pPr>
            <a:r>
              <a:rPr lang="en-US" dirty="0"/>
              <a:t>In 2007: </a:t>
            </a:r>
            <a:r>
              <a:rPr lang="en-US" dirty="0" smtClean="0"/>
              <a:t>DEHP, DBP and BBP no </a:t>
            </a:r>
            <a:r>
              <a:rPr lang="en-US" dirty="0"/>
              <a:t>longer permitted in toys and childcare articles in the </a:t>
            </a:r>
            <a:r>
              <a:rPr lang="en-US" dirty="0" smtClean="0"/>
              <a:t>EU</a:t>
            </a:r>
          </a:p>
          <a:p>
            <a:pPr marL="285750" indent="-285750">
              <a:spcAft>
                <a:spcPts val="1200"/>
              </a:spcAft>
              <a:buFont typeface="Arial" pitchFamily="34" charset="0"/>
              <a:buChar char="•"/>
            </a:pPr>
            <a:r>
              <a:rPr lang="en-US" dirty="0" smtClean="0"/>
              <a:t>In 2014-2015: DEHP should be progressively removed from the market, except special authorization</a:t>
            </a:r>
            <a:endParaRPr lang="fr-FR"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18" y="1777213"/>
            <a:ext cx="3212339" cy="134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350" y="1801601"/>
            <a:ext cx="1313507" cy="115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782257" y="2857488"/>
            <a:ext cx="719536" cy="253916"/>
          </a:xfrm>
          <a:prstGeom prst="rect">
            <a:avLst/>
          </a:prstGeom>
          <a:noFill/>
        </p:spPr>
        <p:txBody>
          <a:bodyPr wrap="square" rtlCol="0">
            <a:spAutoFit/>
          </a:bodyPr>
          <a:lstStyle/>
          <a:p>
            <a:r>
              <a:rPr lang="fr-FR" sz="1000" dirty="0" err="1" smtClean="0">
                <a:solidFill>
                  <a:srgbClr val="FF0000"/>
                </a:solidFill>
                <a:latin typeface="Calibri" pitchFamily="34" charset="0"/>
              </a:rPr>
              <a:t>Phthalate</a:t>
            </a:r>
            <a:endParaRPr lang="fr-FR" sz="1000" dirty="0">
              <a:solidFill>
                <a:srgbClr val="FF0000"/>
              </a:solidFill>
              <a:latin typeface="Calibri" pitchFamily="34" charset="0"/>
            </a:endParaRPr>
          </a:p>
        </p:txBody>
      </p:sp>
      <p:pic>
        <p:nvPicPr>
          <p:cNvPr id="1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590" y="1828227"/>
            <a:ext cx="1607850" cy="112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7276228" y="2884114"/>
            <a:ext cx="719536" cy="246221"/>
          </a:xfrm>
          <a:prstGeom prst="rect">
            <a:avLst/>
          </a:prstGeom>
          <a:noFill/>
        </p:spPr>
        <p:txBody>
          <a:bodyPr wrap="square" rtlCol="0">
            <a:spAutoFit/>
          </a:bodyPr>
          <a:lstStyle/>
          <a:p>
            <a:r>
              <a:rPr lang="fr-FR" sz="1000" dirty="0" smtClean="0">
                <a:effectLst>
                  <a:outerShdw blurRad="38100" dist="38100" dir="2700000" algn="tl">
                    <a:srgbClr val="000000">
                      <a:alpha val="43137"/>
                    </a:srgbClr>
                  </a:outerShdw>
                </a:effectLst>
                <a:latin typeface="Calibri" pitchFamily="34" charset="0"/>
              </a:rPr>
              <a:t>Ecdysone</a:t>
            </a:r>
            <a:endParaRPr lang="fr-FR" sz="1000"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67086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88640"/>
            <a:ext cx="8275022" cy="461665"/>
          </a:xfrm>
          <a:prstGeom prst="rect">
            <a:avLst/>
          </a:prstGeom>
          <a:noFill/>
        </p:spPr>
        <p:txBody>
          <a:bodyPr wrap="none" rtlCol="0">
            <a:spAutoFit/>
          </a:bodyPr>
          <a:lstStyle/>
          <a:p>
            <a:r>
              <a:rPr lang="fr-FR" sz="2400" b="1" dirty="0" smtClean="0"/>
              <a:t>Contamination on all </a:t>
            </a:r>
            <a:r>
              <a:rPr lang="fr-FR" sz="2400" b="1" dirty="0" err="1" smtClean="0"/>
              <a:t>species</a:t>
            </a:r>
            <a:r>
              <a:rPr lang="fr-FR" sz="2400" b="1" dirty="0" smtClean="0"/>
              <a:t> </a:t>
            </a:r>
            <a:r>
              <a:rPr lang="fr-FR" sz="2400" b="1" dirty="0" err="1" smtClean="0"/>
              <a:t>tested</a:t>
            </a:r>
            <a:r>
              <a:rPr lang="fr-FR" sz="2400" b="1" dirty="0" smtClean="0"/>
              <a:t>, in all places </a:t>
            </a:r>
            <a:r>
              <a:rPr lang="fr-FR" sz="2400" b="1" dirty="0" err="1" smtClean="0"/>
              <a:t>sampled</a:t>
            </a:r>
            <a:endParaRPr lang="fr-FR" sz="2400" b="1" dirty="0"/>
          </a:p>
        </p:txBody>
      </p:sp>
      <p:sp>
        <p:nvSpPr>
          <p:cNvPr id="5" name="ZoneTexte 4"/>
          <p:cNvSpPr txBox="1"/>
          <p:nvPr/>
        </p:nvSpPr>
        <p:spPr>
          <a:xfrm>
            <a:off x="599635" y="6392361"/>
            <a:ext cx="4332533" cy="276999"/>
          </a:xfrm>
          <a:prstGeom prst="rect">
            <a:avLst/>
          </a:prstGeom>
          <a:noFill/>
        </p:spPr>
        <p:txBody>
          <a:bodyPr wrap="none" rtlCol="0">
            <a:spAutoFit/>
          </a:bodyPr>
          <a:lstStyle/>
          <a:p>
            <a:r>
              <a:rPr lang="fr-FR" sz="1200" dirty="0" err="1"/>
              <a:t>f</a:t>
            </a:r>
            <a:r>
              <a:rPr lang="fr-FR" sz="1200" dirty="0" err="1" smtClean="0"/>
              <a:t>rom</a:t>
            </a:r>
            <a:r>
              <a:rPr lang="fr-FR" sz="1200" dirty="0" smtClean="0"/>
              <a:t> Table S2, </a:t>
            </a:r>
            <a:r>
              <a:rPr lang="fr-FR" sz="1200" i="1" dirty="0" smtClean="0"/>
              <a:t>Lenoir et al. 2012 Science of the total </a:t>
            </a:r>
            <a:r>
              <a:rPr lang="fr-FR" sz="1200" i="1" dirty="0" err="1" smtClean="0"/>
              <a:t>environment</a:t>
            </a:r>
            <a:endParaRPr lang="fr-FR" sz="1200" i="1"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08720"/>
            <a:ext cx="8820472" cy="5462167"/>
          </a:xfrm>
          <a:prstGeom prst="rect">
            <a:avLst/>
          </a:prstGeom>
        </p:spPr>
      </p:pic>
      <p:sp>
        <p:nvSpPr>
          <p:cNvPr id="2" name="Espace réservé du numéro de diapositive 1"/>
          <p:cNvSpPr>
            <a:spLocks noGrp="1"/>
          </p:cNvSpPr>
          <p:nvPr>
            <p:ph type="sldNum" sz="quarter" idx="12"/>
          </p:nvPr>
        </p:nvSpPr>
        <p:spPr/>
        <p:txBody>
          <a:bodyPr/>
          <a:lstStyle/>
          <a:p>
            <a:fld id="{E75ED75C-C1CD-4FD8-959E-BF1A74D25948}" type="slidenum">
              <a:rPr lang="fr-FR" smtClean="0"/>
              <a:t>6</a:t>
            </a:fld>
            <a:endParaRPr lang="fr-FR"/>
          </a:p>
        </p:txBody>
      </p:sp>
    </p:spTree>
    <p:extLst>
      <p:ext uri="{BB962C8B-B14F-4D97-AF65-F5344CB8AC3E}">
        <p14:creationId xmlns:p14="http://schemas.microsoft.com/office/powerpoint/2010/main" val="154808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talate de bis(2-éthylhex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03045"/>
            <a:ext cx="2250946" cy="20145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4604" y="1119171"/>
            <a:ext cx="923651" cy="400110"/>
          </a:xfrm>
          <a:prstGeom prst="rect">
            <a:avLst/>
          </a:prstGeom>
          <a:noFill/>
        </p:spPr>
        <p:txBody>
          <a:bodyPr wrap="none" rtlCol="0">
            <a:spAutoFit/>
          </a:bodyPr>
          <a:lstStyle/>
          <a:p>
            <a:r>
              <a:rPr lang="fr-FR" sz="2000" b="1" smtClean="0">
                <a:solidFill>
                  <a:schemeClr val="tx1">
                    <a:lumMod val="65000"/>
                    <a:lumOff val="35000"/>
                  </a:schemeClr>
                </a:solidFill>
              </a:rPr>
              <a:t>DEHP</a:t>
            </a:r>
            <a:endParaRPr lang="fr-FR" sz="2000" b="1">
              <a:solidFill>
                <a:schemeClr val="tx1">
                  <a:lumMod val="65000"/>
                  <a:lumOff val="35000"/>
                </a:schemeClr>
              </a:solidFill>
            </a:endParaRPr>
          </a:p>
        </p:txBody>
      </p:sp>
      <p:sp>
        <p:nvSpPr>
          <p:cNvPr id="3" name="ZoneTexte 2"/>
          <p:cNvSpPr txBox="1"/>
          <p:nvPr/>
        </p:nvSpPr>
        <p:spPr>
          <a:xfrm>
            <a:off x="1315731" y="1165337"/>
            <a:ext cx="2202847" cy="338554"/>
          </a:xfrm>
          <a:prstGeom prst="rect">
            <a:avLst/>
          </a:prstGeom>
          <a:noFill/>
        </p:spPr>
        <p:txBody>
          <a:bodyPr wrap="none" rtlCol="0">
            <a:spAutoFit/>
          </a:bodyPr>
          <a:lstStyle/>
          <a:p>
            <a:r>
              <a:rPr lang="fr-FR" sz="1600" i="1" err="1">
                <a:solidFill>
                  <a:schemeClr val="tx1">
                    <a:lumMod val="65000"/>
                    <a:lumOff val="35000"/>
                  </a:schemeClr>
                </a:solidFill>
              </a:rPr>
              <a:t>DiEthylHexyl</a:t>
            </a:r>
            <a:r>
              <a:rPr lang="fr-FR" sz="1600" i="1">
                <a:solidFill>
                  <a:schemeClr val="tx1">
                    <a:lumMod val="65000"/>
                    <a:lumOff val="35000"/>
                  </a:schemeClr>
                </a:solidFill>
              </a:rPr>
              <a:t> </a:t>
            </a:r>
            <a:r>
              <a:rPr lang="fr-FR" sz="1600" i="1" err="1">
                <a:solidFill>
                  <a:schemeClr val="tx1">
                    <a:lumMod val="65000"/>
                    <a:lumOff val="35000"/>
                  </a:schemeClr>
                </a:solidFill>
              </a:rPr>
              <a:t>Phthalate</a:t>
            </a:r>
            <a:endParaRPr lang="fr-FR" sz="1600" i="1">
              <a:solidFill>
                <a:schemeClr val="tx1">
                  <a:lumMod val="65000"/>
                  <a:lumOff val="35000"/>
                </a:schemeClr>
              </a:solidFill>
            </a:endParaRPr>
          </a:p>
        </p:txBody>
      </p:sp>
      <p:pic>
        <p:nvPicPr>
          <p:cNvPr id="1028" name="Picture 4" descr="http://upload.wikimedia.org/wikipedia/commons/thumb/6/67/Dibutyl_phthalate.svg/200px-Dibutyl_phthalat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293096"/>
            <a:ext cx="1766117" cy="123628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3954" y="3750298"/>
            <a:ext cx="724878" cy="400110"/>
          </a:xfrm>
          <a:prstGeom prst="rect">
            <a:avLst/>
          </a:prstGeom>
          <a:noFill/>
        </p:spPr>
        <p:txBody>
          <a:bodyPr wrap="none" rtlCol="0">
            <a:spAutoFit/>
          </a:bodyPr>
          <a:lstStyle/>
          <a:p>
            <a:r>
              <a:rPr lang="fr-FR" sz="2000" b="1" smtClean="0">
                <a:solidFill>
                  <a:schemeClr val="tx1">
                    <a:lumMod val="65000"/>
                    <a:lumOff val="35000"/>
                  </a:schemeClr>
                </a:solidFill>
              </a:rPr>
              <a:t>DBP</a:t>
            </a:r>
            <a:endParaRPr lang="fr-FR" sz="2000" b="1">
              <a:solidFill>
                <a:schemeClr val="tx1">
                  <a:lumMod val="65000"/>
                  <a:lumOff val="35000"/>
                </a:schemeClr>
              </a:solidFill>
            </a:endParaRPr>
          </a:p>
        </p:txBody>
      </p:sp>
      <p:sp>
        <p:nvSpPr>
          <p:cNvPr id="5" name="ZoneTexte 4"/>
          <p:cNvSpPr txBox="1"/>
          <p:nvPr/>
        </p:nvSpPr>
        <p:spPr>
          <a:xfrm>
            <a:off x="1043608" y="3796464"/>
            <a:ext cx="1680268" cy="338554"/>
          </a:xfrm>
          <a:prstGeom prst="rect">
            <a:avLst/>
          </a:prstGeom>
          <a:noFill/>
        </p:spPr>
        <p:txBody>
          <a:bodyPr wrap="none" rtlCol="0">
            <a:spAutoFit/>
          </a:bodyPr>
          <a:lstStyle/>
          <a:p>
            <a:r>
              <a:rPr lang="fr-FR" sz="1600" i="1" err="1"/>
              <a:t>Dibutyl</a:t>
            </a:r>
            <a:r>
              <a:rPr lang="fr-FR" sz="1600" i="1"/>
              <a:t> </a:t>
            </a:r>
            <a:r>
              <a:rPr lang="fr-FR" sz="1600" i="1" err="1" smtClean="0"/>
              <a:t>Phthalate</a:t>
            </a:r>
            <a:endParaRPr lang="fr-FR" sz="1600" i="1"/>
          </a:p>
        </p:txBody>
      </p:sp>
      <p:pic>
        <p:nvPicPr>
          <p:cNvPr id="1030" name="Picture 6" descr="http://upload.wikimedia.org/wikipedia/commons/thumb/1/14/Diisobutyl_Phthalate.png/200px-Diisobutyl_Phthal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4268410"/>
            <a:ext cx="1380745" cy="133241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203848" y="3790176"/>
            <a:ext cx="747320" cy="369332"/>
          </a:xfrm>
          <a:prstGeom prst="rect">
            <a:avLst/>
          </a:prstGeom>
          <a:noFill/>
        </p:spPr>
        <p:txBody>
          <a:bodyPr wrap="none" rtlCol="0">
            <a:spAutoFit/>
          </a:bodyPr>
          <a:lstStyle/>
          <a:p>
            <a:r>
              <a:rPr lang="fr-FR" b="1" err="1" smtClean="0">
                <a:solidFill>
                  <a:schemeClr val="tx1">
                    <a:lumMod val="65000"/>
                    <a:lumOff val="35000"/>
                  </a:schemeClr>
                </a:solidFill>
              </a:rPr>
              <a:t>DiBP</a:t>
            </a:r>
            <a:endParaRPr lang="fr-FR" b="1">
              <a:solidFill>
                <a:schemeClr val="tx1">
                  <a:lumMod val="65000"/>
                  <a:lumOff val="35000"/>
                </a:schemeClr>
              </a:solidFill>
            </a:endParaRPr>
          </a:p>
        </p:txBody>
      </p:sp>
      <p:sp>
        <p:nvSpPr>
          <p:cNvPr id="7" name="ZoneTexte 6"/>
          <p:cNvSpPr txBox="1"/>
          <p:nvPr/>
        </p:nvSpPr>
        <p:spPr>
          <a:xfrm>
            <a:off x="4030655" y="3805565"/>
            <a:ext cx="1909497" cy="338554"/>
          </a:xfrm>
          <a:prstGeom prst="rect">
            <a:avLst/>
          </a:prstGeom>
          <a:noFill/>
        </p:spPr>
        <p:txBody>
          <a:bodyPr wrap="none" rtlCol="0">
            <a:spAutoFit/>
          </a:bodyPr>
          <a:lstStyle/>
          <a:p>
            <a:r>
              <a:rPr lang="fr-FR" sz="1600" i="1" err="1"/>
              <a:t>Diisobutyl</a:t>
            </a:r>
            <a:r>
              <a:rPr lang="fr-FR" sz="1600" i="1"/>
              <a:t> </a:t>
            </a:r>
            <a:r>
              <a:rPr lang="fr-FR" sz="1600" i="1" err="1"/>
              <a:t>Phthalate</a:t>
            </a:r>
            <a:endParaRPr lang="fr-FR" sz="1600" i="1"/>
          </a:p>
        </p:txBody>
      </p:sp>
      <p:sp>
        <p:nvSpPr>
          <p:cNvPr id="11" name="ZoneTexte 10"/>
          <p:cNvSpPr txBox="1"/>
          <p:nvPr/>
        </p:nvSpPr>
        <p:spPr>
          <a:xfrm>
            <a:off x="1740381" y="188640"/>
            <a:ext cx="5639931" cy="461665"/>
          </a:xfrm>
          <a:prstGeom prst="rect">
            <a:avLst/>
          </a:prstGeom>
          <a:noFill/>
        </p:spPr>
        <p:txBody>
          <a:bodyPr wrap="square" rtlCol="0">
            <a:spAutoFit/>
          </a:bodyPr>
          <a:lstStyle/>
          <a:p>
            <a:pPr algn="ctr"/>
            <a:r>
              <a:rPr lang="en-US" sz="2400" b="1" dirty="0"/>
              <a:t>Three </a:t>
            </a:r>
            <a:r>
              <a:rPr lang="en-US" sz="2400" b="1" dirty="0" smtClean="0"/>
              <a:t>main phthalates identified</a:t>
            </a:r>
            <a:r>
              <a:rPr lang="fr-FR" sz="2400" b="1" dirty="0" smtClean="0"/>
              <a:t> </a:t>
            </a:r>
            <a:endParaRPr lang="fr-FR" sz="2400" b="1" dirty="0"/>
          </a:p>
        </p:txBody>
      </p:sp>
      <p:sp>
        <p:nvSpPr>
          <p:cNvPr id="8" name="ZoneTexte 7"/>
          <p:cNvSpPr txBox="1"/>
          <p:nvPr/>
        </p:nvSpPr>
        <p:spPr>
          <a:xfrm>
            <a:off x="1256519" y="6197242"/>
            <a:ext cx="6617517" cy="400110"/>
          </a:xfrm>
          <a:prstGeom prst="rect">
            <a:avLst/>
          </a:prstGeom>
          <a:noFill/>
        </p:spPr>
        <p:txBody>
          <a:bodyPr wrap="none" rtlCol="0">
            <a:spAutoFit/>
          </a:bodyPr>
          <a:lstStyle/>
          <a:p>
            <a:r>
              <a:rPr lang="fr-FR" sz="2000" dirty="0" smtClean="0"/>
              <a:t>Major </a:t>
            </a:r>
            <a:r>
              <a:rPr lang="fr-FR" sz="2000" dirty="0" err="1" smtClean="0"/>
              <a:t>pollutants</a:t>
            </a:r>
            <a:r>
              <a:rPr lang="fr-FR" sz="2000" dirty="0" smtClean="0"/>
              <a:t> in </a:t>
            </a:r>
            <a:r>
              <a:rPr lang="fr-FR" sz="2000" dirty="0" err="1" smtClean="0"/>
              <a:t>aquatic</a:t>
            </a:r>
            <a:r>
              <a:rPr lang="fr-FR" sz="2000" dirty="0" smtClean="0"/>
              <a:t> and </a:t>
            </a:r>
            <a:r>
              <a:rPr lang="fr-FR" sz="2000" dirty="0" err="1" smtClean="0"/>
              <a:t>terrestrial</a:t>
            </a:r>
            <a:r>
              <a:rPr lang="fr-FR" sz="2000" dirty="0" smtClean="0"/>
              <a:t> </a:t>
            </a:r>
            <a:r>
              <a:rPr lang="fr-FR" sz="2000" dirty="0" err="1" smtClean="0"/>
              <a:t>compartments</a:t>
            </a:r>
            <a:endParaRPr lang="fr-FR" sz="2000" dirty="0"/>
          </a:p>
        </p:txBody>
      </p:sp>
      <p:pic>
        <p:nvPicPr>
          <p:cNvPr id="13" name="Picture 2"/>
          <p:cNvPicPr>
            <a:picLocks noChangeAspect="1" noChangeArrowheads="1"/>
          </p:cNvPicPr>
          <p:nvPr/>
        </p:nvPicPr>
        <p:blipFill rotWithShape="1">
          <a:blip r:embed="rId6" cstate="print"/>
          <a:srcRect l="-2" t="50779" b="1409"/>
          <a:stretch/>
        </p:blipFill>
        <p:spPr bwMode="auto">
          <a:xfrm>
            <a:off x="3751500" y="1628800"/>
            <a:ext cx="5395506" cy="1570473"/>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fld id="{E75ED75C-C1CD-4FD8-959E-BF1A74D25948}" type="slidenum">
              <a:rPr lang="fr-FR" smtClean="0"/>
              <a:t>7</a:t>
            </a:fld>
            <a:endParaRPr lang="fr-FR"/>
          </a:p>
        </p:txBody>
      </p:sp>
      <p:sp>
        <p:nvSpPr>
          <p:cNvPr id="10" name="Ellipse 9"/>
          <p:cNvSpPr/>
          <p:nvPr/>
        </p:nvSpPr>
        <p:spPr>
          <a:xfrm>
            <a:off x="4771962" y="2708920"/>
            <a:ext cx="153063" cy="490353"/>
          </a:xfrm>
          <a:prstGeom prst="ellipse">
            <a:avLst/>
          </a:prstGeom>
          <a:noFill/>
          <a:ln>
            <a:solidFill>
              <a:schemeClr val="accent6">
                <a:shade val="50000"/>
                <a:alpha val="7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noFill/>
            </a:endParaRPr>
          </a:p>
        </p:txBody>
      </p:sp>
      <p:cxnSp>
        <p:nvCxnSpPr>
          <p:cNvPr id="14" name="Connecteur droit 13"/>
          <p:cNvCxnSpPr>
            <a:endCxn id="10" idx="2"/>
          </p:cNvCxnSpPr>
          <p:nvPr/>
        </p:nvCxnSpPr>
        <p:spPr>
          <a:xfrm>
            <a:off x="3347864" y="2610344"/>
            <a:ext cx="1424098" cy="343753"/>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4929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409"/>
          <a:stretch/>
        </p:blipFill>
        <p:spPr bwMode="auto">
          <a:xfrm>
            <a:off x="1259632" y="1478096"/>
            <a:ext cx="6677025" cy="475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434960" y="6104329"/>
            <a:ext cx="3305392" cy="276999"/>
          </a:xfrm>
          <a:prstGeom prst="rect">
            <a:avLst/>
          </a:prstGeom>
          <a:noFill/>
        </p:spPr>
        <p:txBody>
          <a:bodyPr wrap="none" rtlCol="0">
            <a:spAutoFit/>
          </a:bodyPr>
          <a:lstStyle/>
          <a:p>
            <a:r>
              <a:rPr lang="fr-FR" sz="1200" i="1" dirty="0" smtClean="0"/>
              <a:t>Lenoir et al. 2012 Science of the total </a:t>
            </a:r>
            <a:r>
              <a:rPr lang="fr-FR" sz="1200" i="1" dirty="0" err="1" smtClean="0"/>
              <a:t>environment</a:t>
            </a:r>
            <a:endParaRPr lang="fr-FR" sz="1200" i="1" dirty="0"/>
          </a:p>
        </p:txBody>
      </p:sp>
      <p:sp>
        <p:nvSpPr>
          <p:cNvPr id="2" name="ZoneTexte 1"/>
          <p:cNvSpPr txBox="1"/>
          <p:nvPr/>
        </p:nvSpPr>
        <p:spPr>
          <a:xfrm>
            <a:off x="611560" y="260648"/>
            <a:ext cx="8154797" cy="461665"/>
          </a:xfrm>
          <a:prstGeom prst="rect">
            <a:avLst/>
          </a:prstGeom>
          <a:noFill/>
        </p:spPr>
        <p:txBody>
          <a:bodyPr wrap="none" rtlCol="0">
            <a:spAutoFit/>
          </a:bodyPr>
          <a:lstStyle/>
          <a:p>
            <a:r>
              <a:rPr lang="fr-FR" sz="2400" b="1" dirty="0" smtClean="0"/>
              <a:t>Accumulation of </a:t>
            </a:r>
            <a:r>
              <a:rPr lang="fr-FR" sz="2400" b="1" dirty="0" err="1" smtClean="0"/>
              <a:t>phthalates</a:t>
            </a:r>
            <a:r>
              <a:rPr lang="fr-FR" sz="2400" b="1" dirty="0" smtClean="0"/>
              <a:t> on </a:t>
            </a:r>
            <a:r>
              <a:rPr lang="fr-FR" sz="2400" b="1" dirty="0" err="1" smtClean="0"/>
              <a:t>ants</a:t>
            </a:r>
            <a:r>
              <a:rPr lang="fr-FR" sz="2400" b="1" dirty="0" smtClean="0"/>
              <a:t> </a:t>
            </a:r>
            <a:r>
              <a:rPr lang="fr-FR" sz="2400" b="1" dirty="0" err="1" smtClean="0"/>
              <a:t>reared</a:t>
            </a:r>
            <a:r>
              <a:rPr lang="fr-FR" sz="2400" b="1" dirty="0" smtClean="0"/>
              <a:t> in open </a:t>
            </a:r>
            <a:r>
              <a:rPr lang="fr-FR" sz="2400" b="1" dirty="0" err="1" smtClean="0"/>
              <a:t>nests</a:t>
            </a:r>
            <a:r>
              <a:rPr lang="fr-FR" sz="2400" b="1" dirty="0" smtClean="0"/>
              <a:t> </a:t>
            </a:r>
            <a:endParaRPr lang="fr-FR" sz="2400" b="1" dirty="0"/>
          </a:p>
        </p:txBody>
      </p:sp>
      <p:sp>
        <p:nvSpPr>
          <p:cNvPr id="3" name="Espace réservé du numéro de diapositive 2"/>
          <p:cNvSpPr>
            <a:spLocks noGrp="1"/>
          </p:cNvSpPr>
          <p:nvPr>
            <p:ph type="sldNum" sz="quarter" idx="12"/>
          </p:nvPr>
        </p:nvSpPr>
        <p:spPr/>
        <p:txBody>
          <a:bodyPr/>
          <a:lstStyle/>
          <a:p>
            <a:fld id="{E75ED75C-C1CD-4FD8-959E-BF1A74D25948}" type="slidenum">
              <a:rPr lang="fr-FR" smtClean="0"/>
              <a:t>8</a:t>
            </a:fld>
            <a:endParaRPr lang="fr-FR"/>
          </a:p>
        </p:txBody>
      </p:sp>
    </p:spTree>
    <p:extLst>
      <p:ext uri="{BB962C8B-B14F-4D97-AF65-F5344CB8AC3E}">
        <p14:creationId xmlns:p14="http://schemas.microsoft.com/office/powerpoint/2010/main" val="2624581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242"/>
            <a:ext cx="8712968" cy="4401650"/>
          </a:xfrm>
          <a:prstGeom prst="rect">
            <a:avLst/>
          </a:prstGeom>
        </p:spPr>
      </p:pic>
      <p:sp>
        <p:nvSpPr>
          <p:cNvPr id="3" name="ZoneTexte 2"/>
          <p:cNvSpPr txBox="1"/>
          <p:nvPr/>
        </p:nvSpPr>
        <p:spPr>
          <a:xfrm>
            <a:off x="35496" y="188640"/>
            <a:ext cx="9006617" cy="830997"/>
          </a:xfrm>
          <a:prstGeom prst="rect">
            <a:avLst/>
          </a:prstGeom>
          <a:noFill/>
        </p:spPr>
        <p:txBody>
          <a:bodyPr wrap="square" rtlCol="0">
            <a:spAutoFit/>
          </a:bodyPr>
          <a:lstStyle/>
          <a:p>
            <a:pPr algn="ctr"/>
            <a:r>
              <a:rPr lang="fr-FR" sz="2400" b="1" dirty="0" smtClean="0"/>
              <a:t>Contamination by </a:t>
            </a:r>
            <a:r>
              <a:rPr lang="fr-FR" sz="2400" b="1" dirty="0" err="1" smtClean="0"/>
              <a:t>phthalates</a:t>
            </a:r>
            <a:r>
              <a:rPr lang="fr-FR" sz="2400" b="1" dirty="0" smtClean="0"/>
              <a:t> </a:t>
            </a:r>
            <a:r>
              <a:rPr lang="fr-FR" sz="2400" b="1" dirty="0" err="1" smtClean="0"/>
              <a:t>vaporized</a:t>
            </a:r>
            <a:r>
              <a:rPr lang="fr-FR" sz="2400" b="1" dirty="0" smtClean="0"/>
              <a:t> in the </a:t>
            </a:r>
            <a:r>
              <a:rPr lang="fr-FR" sz="2400" b="1" dirty="0" err="1" smtClean="0"/>
              <a:t>atmosphere</a:t>
            </a:r>
            <a:r>
              <a:rPr lang="fr-FR" sz="2400" b="1" dirty="0" smtClean="0"/>
              <a:t> or </a:t>
            </a:r>
            <a:r>
              <a:rPr lang="fr-FR" sz="2400" b="1" dirty="0" err="1" smtClean="0"/>
              <a:t>adsorbed</a:t>
            </a:r>
            <a:r>
              <a:rPr lang="fr-FR" sz="2400" b="1" dirty="0" smtClean="0"/>
              <a:t> on </a:t>
            </a:r>
            <a:r>
              <a:rPr lang="fr-FR" sz="2400" b="1" dirty="0" err="1" smtClean="0"/>
              <a:t>atmospheric</a:t>
            </a:r>
            <a:r>
              <a:rPr lang="fr-FR" sz="2400" b="1" dirty="0" smtClean="0"/>
              <a:t> </a:t>
            </a:r>
            <a:r>
              <a:rPr lang="fr-FR" sz="2400" b="1" dirty="0" err="1" smtClean="0"/>
              <a:t>particles</a:t>
            </a:r>
            <a:endParaRPr lang="fr-FR" sz="2400" b="1" dirty="0"/>
          </a:p>
        </p:txBody>
      </p:sp>
      <p:sp>
        <p:nvSpPr>
          <p:cNvPr id="7" name="ZoneTexte 6"/>
          <p:cNvSpPr txBox="1"/>
          <p:nvPr/>
        </p:nvSpPr>
        <p:spPr>
          <a:xfrm>
            <a:off x="6827779" y="4293096"/>
            <a:ext cx="1992693" cy="1200329"/>
          </a:xfrm>
          <a:prstGeom prst="rect">
            <a:avLst/>
          </a:prstGeom>
          <a:noFill/>
        </p:spPr>
        <p:txBody>
          <a:bodyPr wrap="square" rtlCol="0">
            <a:spAutoFit/>
          </a:bodyPr>
          <a:lstStyle/>
          <a:p>
            <a:pPr algn="ctr"/>
            <a:r>
              <a:rPr lang="fr-FR" dirty="0" smtClean="0">
                <a:solidFill>
                  <a:srgbClr val="65B7E9"/>
                </a:solidFill>
              </a:rPr>
              <a:t>Contamination faible mais chronique</a:t>
            </a:r>
          </a:p>
          <a:p>
            <a:pPr algn="ctr"/>
            <a:r>
              <a:rPr lang="fr-FR" dirty="0" smtClean="0">
                <a:solidFill>
                  <a:srgbClr val="65B7E9"/>
                </a:solidFill>
              </a:rPr>
              <a:t>(</a:t>
            </a:r>
            <a:r>
              <a:rPr lang="fr-FR" dirty="0" smtClean="0">
                <a:solidFill>
                  <a:srgbClr val="65B7E9"/>
                </a:solidFill>
                <a:sym typeface="Symbol"/>
              </a:rPr>
              <a:t> 2ng/</a:t>
            </a:r>
            <a:r>
              <a:rPr lang="fr-FR" dirty="0" err="1" smtClean="0">
                <a:solidFill>
                  <a:srgbClr val="65B7E9"/>
                </a:solidFill>
                <a:sym typeface="Symbol"/>
              </a:rPr>
              <a:t>ant</a:t>
            </a:r>
            <a:r>
              <a:rPr lang="fr-FR" dirty="0" smtClean="0">
                <a:solidFill>
                  <a:srgbClr val="65B7E9"/>
                </a:solidFill>
                <a:sym typeface="Symbol"/>
              </a:rPr>
              <a:t>)</a:t>
            </a:r>
            <a:endParaRPr lang="fr-FR" dirty="0">
              <a:solidFill>
                <a:srgbClr val="65B7E9"/>
              </a:solidFill>
            </a:endParaRPr>
          </a:p>
        </p:txBody>
      </p:sp>
      <p:sp>
        <p:nvSpPr>
          <p:cNvPr id="8" name="Espace réservé du numéro de diapositive 7"/>
          <p:cNvSpPr>
            <a:spLocks noGrp="1"/>
          </p:cNvSpPr>
          <p:nvPr>
            <p:ph type="sldNum" sz="quarter" idx="12"/>
          </p:nvPr>
        </p:nvSpPr>
        <p:spPr/>
        <p:txBody>
          <a:bodyPr/>
          <a:lstStyle/>
          <a:p>
            <a:fld id="{E75ED75C-C1CD-4FD8-959E-BF1A74D25948}" type="slidenum">
              <a:rPr lang="fr-FR" smtClean="0"/>
              <a:t>9</a:t>
            </a:fld>
            <a:endParaRPr lang="fr-FR"/>
          </a:p>
        </p:txBody>
      </p:sp>
      <p:graphicFrame>
        <p:nvGraphicFramePr>
          <p:cNvPr id="9" name="Graphique 8"/>
          <p:cNvGraphicFramePr>
            <a:graphicFrameLocks/>
          </p:cNvGraphicFramePr>
          <p:nvPr>
            <p:extLst>
              <p:ext uri="{D42A27DB-BD31-4B8C-83A1-F6EECF244321}">
                <p14:modId xmlns:p14="http://schemas.microsoft.com/office/powerpoint/2010/main" val="3284321458"/>
              </p:ext>
            </p:extLst>
          </p:nvPr>
        </p:nvGraphicFramePr>
        <p:xfrm>
          <a:off x="1259632" y="4077072"/>
          <a:ext cx="3250331" cy="2565513"/>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p:cNvSpPr txBox="1"/>
          <p:nvPr/>
        </p:nvSpPr>
        <p:spPr>
          <a:xfrm>
            <a:off x="2111248" y="6608385"/>
            <a:ext cx="1524648" cy="276999"/>
          </a:xfrm>
          <a:prstGeom prst="rect">
            <a:avLst/>
          </a:prstGeom>
          <a:noFill/>
        </p:spPr>
        <p:txBody>
          <a:bodyPr wrap="none" rtlCol="0">
            <a:spAutoFit/>
          </a:bodyPr>
          <a:lstStyle/>
          <a:p>
            <a:r>
              <a:rPr lang="fr-FR" sz="1200" i="1" dirty="0" smtClean="0"/>
              <a:t>(</a:t>
            </a:r>
            <a:r>
              <a:rPr lang="fr-FR" sz="1200" i="1" dirty="0" err="1" smtClean="0"/>
              <a:t>from</a:t>
            </a:r>
            <a:r>
              <a:rPr lang="fr-FR" sz="1200" i="1" dirty="0" smtClean="0"/>
              <a:t> Teil et al. 2006)</a:t>
            </a:r>
            <a:endParaRPr lang="fr-FR" sz="1200" i="1" dirty="0"/>
          </a:p>
        </p:txBody>
      </p:sp>
    </p:spTree>
    <p:extLst>
      <p:ext uri="{BB962C8B-B14F-4D97-AF65-F5344CB8AC3E}">
        <p14:creationId xmlns:p14="http://schemas.microsoft.com/office/powerpoint/2010/main" val="15945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2679</TotalTime>
  <Words>2627</Words>
  <Application>Microsoft Office PowerPoint</Application>
  <PresentationFormat>Affichage à l'écran (4:3)</PresentationFormat>
  <Paragraphs>497</Paragraphs>
  <Slides>27</Slides>
  <Notes>27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Arial</vt:lpstr>
      <vt:lpstr>Calibri</vt:lpstr>
      <vt:lpstr>Cambria</vt:lpstr>
      <vt:lpstr>Century Gothic</vt:lpstr>
      <vt:lpstr>Courier New</vt:lpstr>
      <vt:lpstr>Palatino Linotype</vt:lpstr>
      <vt:lpstr>Symbol</vt:lpstr>
      <vt:lpstr>Times New Roman</vt:lpstr>
      <vt:lpstr>Wingdings</vt:lpstr>
      <vt:lpstr>Exécutif</vt:lpstr>
      <vt:lpstr>Tout un monde de plastique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virginie_c</dc:creator>
  <cp:lastModifiedBy>Lenoir</cp:lastModifiedBy>
  <cp:revision>122</cp:revision>
  <cp:lastPrinted>2013-08-28T16:05:41Z</cp:lastPrinted>
  <dcterms:created xsi:type="dcterms:W3CDTF">2013-07-18T11:54:38Z</dcterms:created>
  <dcterms:modified xsi:type="dcterms:W3CDTF">2015-09-29T19:16:25Z</dcterms:modified>
</cp:coreProperties>
</file>